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57"/>
  </p:notesMasterIdLst>
  <p:handoutMasterIdLst>
    <p:handoutMasterId r:id="rId58"/>
  </p:handoutMasterIdLst>
  <p:sldIdLst>
    <p:sldId id="256" r:id="rId2"/>
    <p:sldId id="336" r:id="rId3"/>
    <p:sldId id="257" r:id="rId4"/>
    <p:sldId id="299" r:id="rId5"/>
    <p:sldId id="262" r:id="rId6"/>
    <p:sldId id="346" r:id="rId7"/>
    <p:sldId id="347" r:id="rId8"/>
    <p:sldId id="326" r:id="rId9"/>
    <p:sldId id="281" r:id="rId10"/>
    <p:sldId id="330" r:id="rId11"/>
    <p:sldId id="279" r:id="rId12"/>
    <p:sldId id="280" r:id="rId13"/>
    <p:sldId id="298" r:id="rId14"/>
    <p:sldId id="282" r:id="rId15"/>
    <p:sldId id="353" r:id="rId16"/>
    <p:sldId id="287" r:id="rId17"/>
    <p:sldId id="351" r:id="rId18"/>
    <p:sldId id="352" r:id="rId19"/>
    <p:sldId id="337" r:id="rId20"/>
    <p:sldId id="305" r:id="rId21"/>
    <p:sldId id="348" r:id="rId22"/>
    <p:sldId id="313" r:id="rId23"/>
    <p:sldId id="307" r:id="rId24"/>
    <p:sldId id="332" r:id="rId25"/>
    <p:sldId id="310" r:id="rId26"/>
    <p:sldId id="349" r:id="rId27"/>
    <p:sldId id="350" r:id="rId28"/>
    <p:sldId id="308" r:id="rId29"/>
    <p:sldId id="309" r:id="rId30"/>
    <p:sldId id="311" r:id="rId31"/>
    <p:sldId id="316" r:id="rId32"/>
    <p:sldId id="354" r:id="rId33"/>
    <p:sldId id="319" r:id="rId34"/>
    <p:sldId id="323" r:id="rId35"/>
    <p:sldId id="329" r:id="rId36"/>
    <p:sldId id="317" r:id="rId37"/>
    <p:sldId id="318" r:id="rId38"/>
    <p:sldId id="343" r:id="rId39"/>
    <p:sldId id="344" r:id="rId40"/>
    <p:sldId id="320" r:id="rId41"/>
    <p:sldId id="322" r:id="rId42"/>
    <p:sldId id="345" r:id="rId43"/>
    <p:sldId id="338" r:id="rId44"/>
    <p:sldId id="356" r:id="rId45"/>
    <p:sldId id="362" r:id="rId46"/>
    <p:sldId id="363" r:id="rId47"/>
    <p:sldId id="366" r:id="rId48"/>
    <p:sldId id="367" r:id="rId49"/>
    <p:sldId id="340" r:id="rId50"/>
    <p:sldId id="314" r:id="rId51"/>
    <p:sldId id="358" r:id="rId52"/>
    <p:sldId id="359" r:id="rId53"/>
    <p:sldId id="360" r:id="rId54"/>
    <p:sldId id="365" r:id="rId55"/>
    <p:sldId id="361" r:id="rId5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5292" autoAdjust="0"/>
  </p:normalViewPr>
  <p:slideViewPr>
    <p:cSldViewPr>
      <p:cViewPr varScale="1">
        <p:scale>
          <a:sx n="71" d="100"/>
          <a:sy n="71" d="100"/>
        </p:scale>
        <p:origin x="26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E04D760F-E604-488F-9F97-82A898B9B143}"/>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12643" name="Rectangle 3">
            <a:extLst>
              <a:ext uri="{FF2B5EF4-FFF2-40B4-BE49-F238E27FC236}">
                <a16:creationId xmlns:a16="http://schemas.microsoft.com/office/drawing/2014/main" id="{D6A0B90D-5196-4519-A135-F269AD403A77}"/>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112644" name="Rectangle 4">
            <a:extLst>
              <a:ext uri="{FF2B5EF4-FFF2-40B4-BE49-F238E27FC236}">
                <a16:creationId xmlns:a16="http://schemas.microsoft.com/office/drawing/2014/main" id="{0F4BD97C-696E-4D83-B9A9-CE3D02EB1D89}"/>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12645" name="Rectangle 5">
            <a:extLst>
              <a:ext uri="{FF2B5EF4-FFF2-40B4-BE49-F238E27FC236}">
                <a16:creationId xmlns:a16="http://schemas.microsoft.com/office/drawing/2014/main" id="{80804FCE-1986-4BC0-9351-E82BFD1929C8}"/>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8A835BA1-722D-4978-9993-CDE25368432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E99EE02-5550-4DF8-872E-9A385EBFA4BC}"/>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ltLang="en-US"/>
          </a:p>
        </p:txBody>
      </p:sp>
      <p:sp>
        <p:nvSpPr>
          <p:cNvPr id="46083" name="Rectangle 3">
            <a:extLst>
              <a:ext uri="{FF2B5EF4-FFF2-40B4-BE49-F238E27FC236}">
                <a16:creationId xmlns:a16="http://schemas.microsoft.com/office/drawing/2014/main" id="{42B692E4-6DC9-46FA-AB0F-4E07653A124F}"/>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ltLang="en-US"/>
          </a:p>
        </p:txBody>
      </p:sp>
      <p:sp>
        <p:nvSpPr>
          <p:cNvPr id="6148" name="Rectangle 4">
            <a:extLst>
              <a:ext uri="{FF2B5EF4-FFF2-40B4-BE49-F238E27FC236}">
                <a16:creationId xmlns:a16="http://schemas.microsoft.com/office/drawing/2014/main" id="{EA967351-8781-4FE7-9E92-34F2DF77CDE6}"/>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a:extLst>
              <a:ext uri="{FF2B5EF4-FFF2-40B4-BE49-F238E27FC236}">
                <a16:creationId xmlns:a16="http://schemas.microsoft.com/office/drawing/2014/main" id="{4674E85B-CBFB-43D0-A7F5-1A4007ED29DF}"/>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6086" name="Rectangle 6">
            <a:extLst>
              <a:ext uri="{FF2B5EF4-FFF2-40B4-BE49-F238E27FC236}">
                <a16:creationId xmlns:a16="http://schemas.microsoft.com/office/drawing/2014/main" id="{AB8F90D6-D20D-4043-AAB1-73D6FFA46770}"/>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ltLang="en-US"/>
          </a:p>
        </p:txBody>
      </p:sp>
      <p:sp>
        <p:nvSpPr>
          <p:cNvPr id="46087" name="Rectangle 7">
            <a:extLst>
              <a:ext uri="{FF2B5EF4-FFF2-40B4-BE49-F238E27FC236}">
                <a16:creationId xmlns:a16="http://schemas.microsoft.com/office/drawing/2014/main" id="{2E51D884-B44C-4933-940B-38D00D9354D0}"/>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panose="020B0604020202020204" pitchFamily="34" charset="0"/>
              </a:defRPr>
            </a:lvl1pPr>
          </a:lstStyle>
          <a:p>
            <a:fld id="{56ACE333-FFEE-4CED-B2A2-BD03F4AEDE4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7BCB7AA-4673-4E45-AA40-84445A5B4608}"/>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5A7B400D-4AD1-4622-9191-F860234D9F04}"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A96EDCC5-0F6B-4545-A544-408A05BFBA1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F53D0B6B-1CCB-407D-8C41-EA4DEFC1B1AF}"/>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Introduce yourself to the participants. Describe your background in this area. Mention that the National Crime Prevention Council in partnership with the Bureau of Justice Assistance is the creator of this PowerPoint. Refer participants to NCPC’s three websites:</a:t>
            </a:r>
          </a:p>
          <a:p>
            <a:pPr eaLnBrk="1" hangingPunct="1"/>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www.ncpc.org – main website </a:t>
            </a:r>
          </a:p>
          <a:p>
            <a:pPr eaLnBrk="1" hangingPunct="1">
              <a:buFontTx/>
              <a:buChar char="•"/>
            </a:pPr>
            <a:r>
              <a:rPr lang="en-US" altLang="en-US">
                <a:latin typeface="Arial" panose="020B0604020202020204" pitchFamily="34" charset="0"/>
              </a:rPr>
              <a:t>www.bytecrime.org -- cybercrime website</a:t>
            </a:r>
          </a:p>
          <a:p>
            <a:pPr eaLnBrk="1" hangingPunct="1">
              <a:buFontTx/>
              <a:buChar char="•"/>
            </a:pPr>
            <a:r>
              <a:rPr lang="en-US" altLang="en-US">
                <a:latin typeface="Arial" panose="020B0604020202020204" pitchFamily="34" charset="0"/>
              </a:rPr>
              <a:t>www.mcgruff.org -- website for children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3B860E5-B43F-48BC-B7E0-9AC99D42F891}"/>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B141D87C-5A0C-4CA8-96CA-004A52925931}"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36867" name="Rectangle 2">
            <a:extLst>
              <a:ext uri="{FF2B5EF4-FFF2-40B4-BE49-F238E27FC236}">
                <a16:creationId xmlns:a16="http://schemas.microsoft.com/office/drawing/2014/main" id="{CB347AC4-6F02-43C8-B229-C3A0B738AD3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7E6248DB-4516-4687-80D2-CE23032A755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Ask the participants what makes this street safe or unsafe?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4870A4F-1E6B-451F-8A40-59DF9C111A34}"/>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05A57AEF-8F08-4CC6-8F66-C0D7E72B6933}"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38915" name="Rectangle 2">
            <a:extLst>
              <a:ext uri="{FF2B5EF4-FFF2-40B4-BE49-F238E27FC236}">
                <a16:creationId xmlns:a16="http://schemas.microsoft.com/office/drawing/2014/main" id="{63887AA4-4C4F-4951-82ED-EE55F6AE2A5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E4D0C574-4AE0-4F0B-81F5-4AF4F267558E}"/>
              </a:ext>
            </a:extLst>
          </p:cNvPr>
          <p:cNvSpPr>
            <a:spLocks noGrp="1" noChangeArrowheads="1"/>
          </p:cNvSpPr>
          <p:nvPr>
            <p:ph type="body" idx="1"/>
          </p:nvPr>
        </p:nvSpPr>
        <p:spPr>
          <a:xfrm>
            <a:off x="935038" y="4416425"/>
            <a:ext cx="5140325" cy="4183063"/>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173" tIns="46587" rIns="93173" bIns="46587"/>
          <a:lstStyle/>
          <a:p>
            <a:pPr eaLnBrk="1" hangingPunct="1"/>
            <a:r>
              <a:rPr lang="en-US" altLang="en-US">
                <a:latin typeface="Arial" panose="020B0604020202020204" pitchFamily="34" charset="0"/>
              </a:rPr>
              <a:t>Ask the participants what makes this street safe or unsafe?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You may want to add pictures of your own community.</a:t>
            </a:r>
          </a:p>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ABC055B-4CE6-43B3-84B5-E8553F6B0E76}"/>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DB6F3AA5-6BAA-44E3-85F3-D9C401185114}"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3EC745B3-122E-4CE3-95AC-468B4AA01678}"/>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393FE96-F357-41A9-9011-00E19EF1B8A8}"/>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The next four slides list some strategies that help keep Neighborhood Watch strong and thriving. </a:t>
            </a:r>
          </a:p>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2B8CE2F-0FC6-445C-8147-A4AD542942FF}"/>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92BB38D9-BBC8-44D5-BC83-67917FB2EA1F}"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9E6FEAF6-D833-43BC-BD78-BE3EB5C101C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3EBCFE3D-077A-45F4-A72C-516E4FFC08C5}"/>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These groups have woven strong ties throughout this rural community in the name of crime prevention. Neighborhood Watches must meet specific requirements set forth by the Sheriff’s Department. Members of the Watch groups cook lunch for inmates of the Hinds County Penal Farm, who participate in a weekly community cleanup day by collecting large items that residents leave at curbside for pickup.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Neighborhood Watchers have reported victims of child abuse and neglect in addition to suspicious activities in their communities. They worked with the Sheriff’s Department to distribute photos and conduct a horseback patrol that helped break up a major burglary ring. Through the Hinds County Sheriff’s Office, the community is forming a Community Emergency Response Team that will provide assistance in the event of a disaster.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39EE901-032C-4FD1-9C7B-EDC8742268B0}"/>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2DF08208-D898-493F-AA73-9A3994112B26}"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50179" name="Rectangle 2">
            <a:extLst>
              <a:ext uri="{FF2B5EF4-FFF2-40B4-BE49-F238E27FC236}">
                <a16:creationId xmlns:a16="http://schemas.microsoft.com/office/drawing/2014/main" id="{C8CBA06C-E780-4DCF-A96C-C8AB3D57184F}"/>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30EB149-AF52-4268-9587-C23DB2E0297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basic concept of Neighborhood Watch—neighbors keeping an eye on each other’s property—has proved one of the most adaptable crime prevention strategies. Neighborhood Watch has gone mobile in a number of adaptations.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DA8C256-8B8F-4019-B7F0-74843D3BD129}"/>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64406E5D-7373-4429-8A7F-348FE6E8BE22}" type="slidenum">
              <a:rPr lang="en-US" altLang="en-US">
                <a:latin typeface="Arial" panose="020B0604020202020204" pitchFamily="34" charset="0"/>
              </a:rPr>
              <a:pPr/>
              <a:t>28</a:t>
            </a:fld>
            <a:endParaRPr lang="en-US" altLang="en-US">
              <a:latin typeface="Arial" panose="020B0604020202020204" pitchFamily="34" charset="0"/>
            </a:endParaRPr>
          </a:p>
        </p:txBody>
      </p:sp>
      <p:sp>
        <p:nvSpPr>
          <p:cNvPr id="53251" name="Rectangle 2">
            <a:extLst>
              <a:ext uri="{FF2B5EF4-FFF2-40B4-BE49-F238E27FC236}">
                <a16:creationId xmlns:a16="http://schemas.microsoft.com/office/drawing/2014/main" id="{242BA0C3-9573-4E27-BF3B-7C2E31094CF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396A5870-24F5-4794-9B4B-60E06559CB0A}"/>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Neighborhood Watch can be a base for a variety of community improvement and problem-solving projects.</a:t>
            </a:r>
          </a:p>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FEB3F90-474C-492E-87EB-61B17A4B261E}"/>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64C6CE03-D5D1-47B9-AE0B-0251F96EADB7}"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57347" name="Rectangle 2">
            <a:extLst>
              <a:ext uri="{FF2B5EF4-FFF2-40B4-BE49-F238E27FC236}">
                <a16:creationId xmlns:a16="http://schemas.microsoft.com/office/drawing/2014/main" id="{C86CF78F-DFE1-4D62-A30C-452E7C1B63F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B9249027-17D7-4E82-B929-F9F27B75BD60}"/>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For more information on homeland security and community preparedness, see the PowerPoint presentation “Crime Prevention and Community Preparedness”</a:t>
            </a:r>
            <a:r>
              <a:rPr lang="en-US" altLang="en-US" i="1">
                <a:latin typeface="Times New Roman" panose="02020603050405020304" pitchFamily="18" charset="0"/>
              </a:rPr>
              <a:t> </a:t>
            </a:r>
            <a:r>
              <a:rPr lang="en-US" altLang="en-US">
                <a:latin typeface="Times New Roman" panose="02020603050405020304" pitchFamily="18" charset="0"/>
              </a:rPr>
              <a:t>on NCPC’s website (www.ncpc.org) or on the CD-ROM </a:t>
            </a:r>
            <a:r>
              <a:rPr lang="en-US" altLang="en-US" i="1">
                <a:latin typeface="Times New Roman" panose="02020603050405020304" pitchFamily="18" charset="0"/>
              </a:rPr>
              <a:t>Crime Prevention Presentations</a:t>
            </a:r>
            <a:r>
              <a:rPr lang="en-US" altLang="en-US">
                <a:latin typeface="Times New Roman" panose="02020603050405020304" pitchFamily="18" charset="0"/>
              </a:rPr>
              <a:t>, Volume 1. </a:t>
            </a:r>
          </a:p>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1FCE435-89A4-4D78-9B6B-945620043C90}"/>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81678CD7-F0B7-41DB-87A6-38D84A79577F}"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59395" name="Rectangle 2">
            <a:extLst>
              <a:ext uri="{FF2B5EF4-FFF2-40B4-BE49-F238E27FC236}">
                <a16:creationId xmlns:a16="http://schemas.microsoft.com/office/drawing/2014/main" id="{3F345232-C66F-4D45-AC30-25ED81ABB80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80335C0A-03A4-47C1-AED1-A36D68FBA0A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This is the mission of the U.S. Department of Homeland Security.  Now let’s see how crime prevention and Neighborhood Watch is linked with this mission.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2910244F-6B5D-4F46-938D-A4412FF54A3F}"/>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7A9F4FE9-634C-4E55-BC12-C42DF2DD7402}" type="slidenum">
              <a:rPr lang="en-US" altLang="en-US">
                <a:latin typeface="Arial" panose="020B0604020202020204" pitchFamily="34" charset="0"/>
              </a:rPr>
              <a:pPr/>
              <a:t>36</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E46459FD-E6D4-4D23-9AED-183021B359E2}"/>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2B882B69-4F8A-4078-977A-47A7FB54C12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For more information, call 626-744-4501. </a:t>
            </a:r>
          </a:p>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CD5FFF6-A6C6-42F7-B799-D66390E393BB}"/>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A3EB0E41-7EF5-481C-AEF8-A0F1ABC293C1}" type="slidenum">
              <a:rPr lang="en-US" altLang="en-US">
                <a:latin typeface="Arial" panose="020B0604020202020204" pitchFamily="34" charset="0"/>
              </a:rPr>
              <a:pPr/>
              <a:t>38</a:t>
            </a:fld>
            <a:endParaRPr lang="en-US" altLang="en-US">
              <a:latin typeface="Arial" panose="020B0604020202020204" pitchFamily="34" charset="0"/>
            </a:endParaRPr>
          </a:p>
        </p:txBody>
      </p:sp>
      <p:sp>
        <p:nvSpPr>
          <p:cNvPr id="67587" name="Rectangle 2">
            <a:extLst>
              <a:ext uri="{FF2B5EF4-FFF2-40B4-BE49-F238E27FC236}">
                <a16:creationId xmlns:a16="http://schemas.microsoft.com/office/drawing/2014/main" id="{D978DA72-9612-4E6A-9F7B-88D2E27BA126}"/>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D5D4EFEB-5963-4054-815E-210425E68F0D}"/>
              </a:ext>
            </a:extLst>
          </p:cNvPr>
          <p:cNvSpPr>
            <a:spLocks noGrp="1" noChangeArrowheads="1"/>
          </p:cNvSpPr>
          <p:nvPr>
            <p:ph type="body" idx="1"/>
          </p:nvPr>
        </p:nvSpPr>
        <p:spPr>
          <a:xfrm>
            <a:off x="935038" y="4416425"/>
            <a:ext cx="5140325" cy="4183063"/>
          </a:xfrm>
          <a:noFill/>
        </p:spPr>
        <p:txBody>
          <a:bodyPr/>
          <a:lstStyle/>
          <a:p>
            <a:pPr eaLnBrk="1" hangingPunct="1"/>
            <a:r>
              <a:rPr lang="en-US" altLang="en-US">
                <a:latin typeface="Arial" panose="020B0604020202020204" pitchFamily="34" charset="0"/>
              </a:rPr>
              <a:t>Tip O’Neill, Speaker of the House from 1977 to 1987, once said, “All politics is local.” Crime prevention is also local, and to be effective, community preparedness must begin with efforts at the local level.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46BBE2-CED1-4183-82F2-3CC0A922F7B5}"/>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0BCEBB38-F02A-4F70-AD0E-6FC8376F02E0}"/>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8B44768E-313F-4305-B08E-83C623330C8F}"/>
              </a:ext>
            </a:extLst>
          </p:cNvPr>
          <p:cNvSpPr>
            <a:spLocks noGrp="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4B31DFF4-2D2D-45E1-B708-961C9D1645DE}" type="slidenum">
              <a:rPr lang="en-US" altLang="en-US">
                <a:latin typeface="Arial" panose="020B0604020202020204" pitchFamily="34" charset="0"/>
              </a:rPr>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8A36AEF-8968-4873-86F5-D3CC68289278}"/>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BF7B4103-74A9-43C3-A9B8-51671C3EC0F3}" type="slidenum">
              <a:rPr lang="en-US" altLang="en-US">
                <a:latin typeface="Arial" panose="020B0604020202020204" pitchFamily="34" charset="0"/>
              </a:rPr>
              <a:pPr/>
              <a:t>39</a:t>
            </a:fld>
            <a:endParaRPr lang="en-US" altLang="en-US">
              <a:latin typeface="Arial" panose="020B0604020202020204" pitchFamily="34" charset="0"/>
            </a:endParaRPr>
          </a:p>
        </p:txBody>
      </p:sp>
      <p:sp>
        <p:nvSpPr>
          <p:cNvPr id="69635" name="Rectangle 2">
            <a:extLst>
              <a:ext uri="{FF2B5EF4-FFF2-40B4-BE49-F238E27FC236}">
                <a16:creationId xmlns:a16="http://schemas.microsoft.com/office/drawing/2014/main" id="{4C966C74-928F-4A54-A779-CB575EEB9C8A}"/>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A4383D8E-BC4B-4C30-99FE-733DF7A7FEF4}"/>
              </a:ext>
            </a:extLst>
          </p:cNvPr>
          <p:cNvSpPr>
            <a:spLocks noGrp="1" noChangeArrowheads="1"/>
          </p:cNvSpPr>
          <p:nvPr>
            <p:ph type="body" idx="1"/>
          </p:nvPr>
        </p:nvSpPr>
        <p:spPr>
          <a:xfrm>
            <a:off x="935038" y="4416425"/>
            <a:ext cx="5140325" cy="4183063"/>
          </a:xfrm>
          <a:noFill/>
        </p:spPr>
        <p:txBody>
          <a:bodyPr/>
          <a:lstStyle/>
          <a:p>
            <a:pPr eaLnBrk="1" hangingPunct="1"/>
            <a:r>
              <a:rPr lang="en-US" altLang="en-US">
                <a:latin typeface="Arial" panose="020B0604020202020204" pitchFamily="34" charset="0"/>
              </a:rPr>
              <a:t>Ask participants to consider the following questions:</a:t>
            </a:r>
          </a:p>
          <a:p>
            <a:pPr lvl="1" eaLnBrk="1" hangingPunct="1">
              <a:buFont typeface="Wingdings" panose="05000000000000000000" pitchFamily="2" charset="2"/>
              <a:buChar char="Ø"/>
            </a:pPr>
            <a:r>
              <a:rPr lang="en-US" altLang="en-US">
                <a:latin typeface="Arial" panose="020B0604020202020204" pitchFamily="34" charset="0"/>
              </a:rPr>
              <a:t>“In the event of an emergency, where would you go and what would you do?”</a:t>
            </a:r>
          </a:p>
          <a:p>
            <a:pPr lvl="1" eaLnBrk="1" hangingPunct="1">
              <a:buFont typeface="Wingdings" panose="05000000000000000000" pitchFamily="2" charset="2"/>
              <a:buChar char="Ø"/>
            </a:pPr>
            <a:r>
              <a:rPr lang="en-US" altLang="en-US">
                <a:latin typeface="Arial" panose="020B0604020202020204" pitchFamily="34" charset="0"/>
              </a:rPr>
              <a:t>“Where would your children go and what would they do?”</a:t>
            </a:r>
          </a:p>
          <a:p>
            <a:pPr lvl="1" eaLnBrk="1" hangingPunct="1">
              <a:buFont typeface="Wingdings" panose="05000000000000000000" pitchFamily="2" charset="2"/>
              <a:buChar char="Ø"/>
            </a:pPr>
            <a:r>
              <a:rPr lang="en-US" altLang="en-US">
                <a:latin typeface="Arial" panose="020B0604020202020204" pitchFamily="34" charset="0"/>
              </a:rPr>
              <a:t>“Do you have a family meeting place?”</a:t>
            </a:r>
          </a:p>
          <a:p>
            <a:pPr lvl="1" eaLnBrk="1" hangingPunct="1">
              <a:buFont typeface="Wingdings" panose="05000000000000000000" pitchFamily="2" charset="2"/>
              <a:buNone/>
            </a:pPr>
            <a:endParaRPr lang="en-US" altLang="en-US">
              <a:latin typeface="Arial" panose="020B0604020202020204" pitchFamily="34" charset="0"/>
            </a:endParaRPr>
          </a:p>
          <a:p>
            <a:pPr eaLnBrk="1" hangingPunct="1"/>
            <a:r>
              <a:rPr lang="en-US" altLang="en-US">
                <a:latin typeface="Arial" panose="020B0604020202020204" pitchFamily="34" charset="0"/>
              </a:rPr>
              <a:t>Encourage participants to discuss these questions with their families.</a:t>
            </a:r>
          </a:p>
          <a:p>
            <a:pPr eaLnBrk="1" hangingPunct="1">
              <a:buFontTx/>
              <a:buChar char="•"/>
            </a:pPr>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3B7D916D-0F92-4652-BD24-23CA74BC0D0D}"/>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E3CCEFF6-4553-436B-9A6B-B8359F5B7964}"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697E750A-2DB9-4262-9D03-F01B0F7ECEFB}"/>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E0C555B7-5D03-4D17-8B47-0EC6C0FB69A4}"/>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Before moving on to the resources, you should revisit your objectives for the session and any items in the parking lot.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305745C-7B4F-4C8B-8928-74EB75388266}"/>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A956657D-D43A-4A0E-A716-0C8660241D56}" type="slidenum">
              <a:rPr lang="en-US" altLang="en-US">
                <a:latin typeface="Arial" panose="020B0604020202020204" pitchFamily="34" charset="0"/>
              </a:rPr>
              <a:pPr/>
              <a:t>42</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66BBA882-C6C7-4913-BA11-30863AD33B2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F97879C-CE27-4955-983B-638744887C15}"/>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In your final comments, remind participants that everyone can play a role.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8A6FC265-6019-4086-9D5F-70A5D3D5EC9B}"/>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F03EDE51-179B-4EFE-9458-D4F552946B97}" type="slidenum">
              <a:rPr lang="en-US" altLang="en-US">
                <a:latin typeface="Arial" panose="020B0604020202020204" pitchFamily="34" charset="0"/>
              </a:rPr>
              <a:pPr/>
              <a:t>43</a:t>
            </a:fld>
            <a:endParaRPr lang="en-US" altLang="en-US">
              <a:latin typeface="Arial" panose="020B0604020202020204" pitchFamily="34" charset="0"/>
            </a:endParaRPr>
          </a:p>
        </p:txBody>
      </p:sp>
      <p:sp>
        <p:nvSpPr>
          <p:cNvPr id="76803" name="Rectangle 2">
            <a:extLst>
              <a:ext uri="{FF2B5EF4-FFF2-40B4-BE49-F238E27FC236}">
                <a16:creationId xmlns:a16="http://schemas.microsoft.com/office/drawing/2014/main" id="{2B836BB9-D226-428E-B0FF-C347505EB641}"/>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7797789B-ED89-47B5-AADA-B8824B309D01}"/>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Return to the list of objectives and the items in the “parking lot.”  Review each item, and summarize the key points covered during the presentation relating to each item.</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F7E8087F-97B9-45C4-9A13-D26F8056D69C}"/>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0A739DE3-028F-41D6-8D78-B1FDD41578A9}"/>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0824FF0F-879D-4193-A096-6E2981BE5C59}"/>
              </a:ext>
            </a:extLst>
          </p:cNvPr>
          <p:cNvSpPr>
            <a:spLocks noGrp="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348CF0DF-9B4F-4716-8A10-FAC206E96C4F}" type="slidenum">
              <a:rPr lang="en-US" altLang="en-US">
                <a:latin typeface="Arial" panose="020B0604020202020204" pitchFamily="34" charset="0"/>
              </a:rPr>
              <a:pPr/>
              <a:t>48</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2272D1D-6610-416A-8C29-BE7FF19B69AC}"/>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7E608868-4198-4EE6-AB50-D130D7416A79}"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13315" name="Rectangle 2">
            <a:extLst>
              <a:ext uri="{FF2B5EF4-FFF2-40B4-BE49-F238E27FC236}">
                <a16:creationId xmlns:a16="http://schemas.microsoft.com/office/drawing/2014/main" id="{25991924-266C-4D39-8FBB-4CF9C168B68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13F5DCB9-0F26-4F10-9C94-191896F3DF8A}"/>
              </a:ext>
            </a:extLst>
          </p:cNvPr>
          <p:cNvSpPr>
            <a:spLocks noGrp="1" noChangeArrowheads="1"/>
          </p:cNvSpPr>
          <p:nvPr>
            <p:ph type="body" idx="1"/>
          </p:nvPr>
        </p:nvSpPr>
        <p:spPr>
          <a:noFill/>
        </p:spPr>
        <p:txBody>
          <a:bodyPr/>
          <a:lstStyle/>
          <a:p>
            <a:pPr eaLnBrk="1" hangingPunct="1">
              <a:buFontTx/>
              <a:buChar char="•"/>
            </a:pPr>
            <a:r>
              <a:rPr lang="en-US" altLang="en-US">
                <a:latin typeface="Times New Roman" panose="02020603050405020304" pitchFamily="18" charset="0"/>
              </a:rPr>
              <a:t>Read and review each objective. Ask if there are any questions about the material that will be covered during the presentation.</a:t>
            </a:r>
          </a:p>
          <a:p>
            <a:pPr eaLnBrk="1" hangingPunct="1">
              <a:buFontTx/>
              <a:buChar char="•"/>
            </a:pPr>
            <a:endParaRPr lang="en-US" altLang="en-US">
              <a:latin typeface="Times New Roman" panose="02020603050405020304" pitchFamily="18" charset="0"/>
            </a:endParaRPr>
          </a:p>
          <a:p>
            <a:pPr eaLnBrk="1" hangingPunct="1">
              <a:buFontTx/>
              <a:buChar char="•"/>
            </a:pPr>
            <a:r>
              <a:rPr lang="en-US" altLang="en-US">
                <a:latin typeface="Times New Roman" panose="02020603050405020304" pitchFamily="18" charset="0"/>
              </a:rPr>
              <a:t>You may want to write a list of expectations for the training and then review this list at the end of the presentation to ensure that participants were satisfied. Or you may want to start a “parking lot” of questions or issues that may be addressed by the presentation. You can add to the list during the presentation and then review it at the end. Participants with unanswered questions or requests can be referred to additional resources.</a:t>
            </a:r>
          </a:p>
          <a:p>
            <a:pPr eaLnBrk="1" hangingPunct="1"/>
            <a:endParaRPr lang="en-US" altLang="en-US">
              <a:latin typeface="Times New Roman" panose="02020603050405020304" pitchFamily="18"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97843F6-3D89-4794-8DDF-A17D07FD9216}"/>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CD383FFB-8626-4AA8-AAD5-178049453DCE}"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C514A50F-D428-4862-AB6C-CCC424C68345}"/>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583F688-127A-42AE-B556-68872CC1EA35}"/>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following are several examples of how Neighborhood Watch programs helped to make communities across the country safer.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213A43D-BCB6-4A0D-BCB8-A4BCCDC5A42F}"/>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FF47A4FD-596F-4056-912D-B161ECEC976C}"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20483" name="Rectangle 2">
            <a:extLst>
              <a:ext uri="{FF2B5EF4-FFF2-40B4-BE49-F238E27FC236}">
                <a16:creationId xmlns:a16="http://schemas.microsoft.com/office/drawing/2014/main" id="{EACAF47F-DF0B-4491-AC91-BEB97FBE034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A58D6FB-30C8-4D59-B324-AA969FE7429D}"/>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In Niagara Falls, the Block Club Council (NFBCC) participates in all the traditional Neighborhood Watch activities, such as National Night Out. But the group goes even further. NFBCC has helped sponsor workshops on diversity and cultural awareness, which, among other benefits, increased the number of minority candidates for the police force. It takes an active role in the Community Engagement Program, which involves local citizens in quality-of-life issues, fear reduction, and community preparedness.  It hosts public education and safety fairs for all members of the community. By reaching out in a multitude of ways, the NFBCC demonstrates that preventing crime is more than security.</a:t>
            </a:r>
          </a:p>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1BA8F9E-1AEE-498A-845B-1973BC31E48B}"/>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D972FA06-5227-4FB6-AD5C-9D54666D4C71}"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24579" name="Rectangle 2">
            <a:extLst>
              <a:ext uri="{FF2B5EF4-FFF2-40B4-BE49-F238E27FC236}">
                <a16:creationId xmlns:a16="http://schemas.microsoft.com/office/drawing/2014/main" id="{40E5A3DB-5E21-4AD6-AB48-6F36C04F2DB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07E03FCD-93F9-4024-97FB-DF6E047F2D54}"/>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Explain to participants that if an agency has a crime analyst, that person may be able to provide a map of reported crime for the area. A crime analyst is also a good resource for help in interpreting crime data. </a:t>
            </a:r>
          </a:p>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9B2F143-1B3B-49C3-A483-523BEE36A118}"/>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442362CF-821C-457F-A0C1-2ED5E22D4577}"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28675" name="Rectangle 2">
            <a:extLst>
              <a:ext uri="{FF2B5EF4-FFF2-40B4-BE49-F238E27FC236}">
                <a16:creationId xmlns:a16="http://schemas.microsoft.com/office/drawing/2014/main" id="{16FFD66B-8977-46C5-8C3F-45C6A5ED0309}"/>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FB325DB-0D70-4C71-AE4F-7672173CD6BC}"/>
              </a:ext>
            </a:extLst>
          </p:cNvPr>
          <p:cNvSpPr>
            <a:spLocks noGrp="1" noChangeArrowheads="1"/>
          </p:cNvSpPr>
          <p:nvPr>
            <p:ph type="body" idx="1"/>
          </p:nvPr>
        </p:nvSpPr>
        <p:spPr>
          <a:noFill/>
        </p:spPr>
        <p:txBody>
          <a:bodyPr/>
          <a:lstStyle/>
          <a:p>
            <a:pPr eaLnBrk="1" hangingPunct="1">
              <a:buFontTx/>
              <a:buChar char="•"/>
            </a:pPr>
            <a:r>
              <a:rPr lang="en-US" altLang="en-US">
                <a:latin typeface="Times New Roman" panose="02020603050405020304" pitchFamily="18" charset="0"/>
              </a:rPr>
              <a:t>Emphasize that it is useful to ask all residents these questions. Different people see different things. Be sure to include youth and elderly residents. Their perspective on crime is valuable and will help provide a more comprehensive picture of crime in your area.</a:t>
            </a:r>
          </a:p>
          <a:p>
            <a:pPr eaLnBrk="1" hangingPunct="1">
              <a:buFontTx/>
              <a:buChar char="•"/>
            </a:pPr>
            <a:r>
              <a:rPr lang="en-US" altLang="en-US">
                <a:latin typeface="Times New Roman" panose="02020603050405020304" pitchFamily="18" charset="0"/>
              </a:rPr>
              <a:t>Interview residents for recommendations on community assets.  </a:t>
            </a:r>
          </a:p>
          <a:p>
            <a:pPr eaLnBrk="1" hangingPunct="1">
              <a:buFontTx/>
              <a:buChar char="•"/>
            </a:pPr>
            <a:endParaRPr lang="en-US" altLang="en-US">
              <a:latin typeface="Arial" panose="020B0604020202020204" pitchFamily="34" charset="0"/>
            </a:endParaRPr>
          </a:p>
          <a:p>
            <a:pPr eaLnBrk="1" hangingPunct="1">
              <a:buFontTx/>
              <a:buChar char="•"/>
            </a:pPr>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572A8F1-4E55-40F8-BE4B-7A26164618B2}"/>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9753979C-4891-433F-A611-994592A42443}"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50E1232A-1F04-4F1B-8C5F-723226AC1B6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A01D1D8-8FD1-4B83-A656-3F36933BA5ED}"/>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Explain that some residents will be wary of sharing this information. Allow them to share their observations confidentially. </a:t>
            </a:r>
          </a:p>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4358D9D-802F-459E-BAB8-F9A54945DFF2}"/>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7E455DBF-2675-423F-AEB6-088AC706E3FB}"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E0A5F56C-CEBE-42BF-A476-CA9BB99BD2C7}"/>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B5C0FF8-96DE-45CF-91DC-C7C9068B61D7}"/>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This slide and the next one provide a brief introduction to the major concepts of CPTED as they pertain to Neighborhood Watch. </a:t>
            </a:r>
          </a:p>
          <a:p>
            <a:pPr eaLnBrk="1" hangingPunct="1"/>
            <a:endParaRPr lang="en-US" altLang="en-US">
              <a:latin typeface="Times New Roman" panose="02020603050405020304" pitchFamily="18" charset="0"/>
            </a:endParaRPr>
          </a:p>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FB05939-42B5-448C-9060-F092B0DA7A2C}"/>
              </a:ext>
            </a:extLst>
          </p:cNvPr>
          <p:cNvGrpSpPr>
            <a:grpSpLocks/>
          </p:cNvGrpSpPr>
          <p:nvPr/>
        </p:nvGrpSpPr>
        <p:grpSpPr bwMode="auto">
          <a:xfrm>
            <a:off x="0" y="0"/>
            <a:ext cx="8458200" cy="5943600"/>
            <a:chOff x="0" y="0"/>
            <a:chExt cx="5328" cy="3744"/>
          </a:xfrm>
        </p:grpSpPr>
        <p:sp>
          <p:nvSpPr>
            <p:cNvPr id="5" name="Freeform 3">
              <a:extLst>
                <a:ext uri="{FF2B5EF4-FFF2-40B4-BE49-F238E27FC236}">
                  <a16:creationId xmlns:a16="http://schemas.microsoft.com/office/drawing/2014/main" id="{820FC5DF-9AAA-4FDF-88FA-DD1F38166041}"/>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Tahoma" charset="0"/>
              </a:endParaRPr>
            </a:p>
          </p:txBody>
        </p:sp>
        <p:sp>
          <p:nvSpPr>
            <p:cNvPr id="6" name="Freeform 4">
              <a:extLst>
                <a:ext uri="{FF2B5EF4-FFF2-40B4-BE49-F238E27FC236}">
                  <a16:creationId xmlns:a16="http://schemas.microsoft.com/office/drawing/2014/main" id="{13670922-54F2-40E3-BA29-F140260BC6F3}"/>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7" name="Picture 15" descr="NCPC_logo">
            <a:extLst>
              <a:ext uri="{FF2B5EF4-FFF2-40B4-BE49-F238E27FC236}">
                <a16:creationId xmlns:a16="http://schemas.microsoft.com/office/drawing/2014/main" id="{B6A9AE69-13FB-4A9E-9C74-C3D8CBE08B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5715000"/>
            <a:ext cx="595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Rectangle 5"/>
          <p:cNvSpPr>
            <a:spLocks noGrp="1" noChangeArrowheads="1"/>
          </p:cNvSpPr>
          <p:nvPr>
            <p:ph type="subTitle" sz="quarter" idx="1"/>
          </p:nvPr>
        </p:nvSpPr>
        <p:spPr>
          <a:xfrm>
            <a:off x="1295400" y="29718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122889" name="Rectangle 9"/>
          <p:cNvSpPr>
            <a:spLocks noGrp="1" noChangeArrowheads="1"/>
          </p:cNvSpPr>
          <p:nvPr>
            <p:ph type="ctrTitle" sz="quarter"/>
          </p:nvPr>
        </p:nvSpPr>
        <p:spPr>
          <a:xfrm>
            <a:off x="685800" y="1768475"/>
            <a:ext cx="7772400" cy="898525"/>
          </a:xfrm>
        </p:spPr>
        <p:txBody>
          <a:bodyPr anchor="b" anchorCtr="1"/>
          <a:lstStyle>
            <a:lvl1pPr>
              <a:defRPr sz="3600"/>
            </a:lvl1pPr>
          </a:lstStyle>
          <a:p>
            <a:pPr lvl="0"/>
            <a:r>
              <a:rPr lang="en-US" altLang="en-US" noProof="0"/>
              <a:t>Click to edit Master title style</a:t>
            </a:r>
          </a:p>
        </p:txBody>
      </p:sp>
      <p:sp>
        <p:nvSpPr>
          <p:cNvPr id="8" name="Footer Placeholder 7">
            <a:extLst>
              <a:ext uri="{FF2B5EF4-FFF2-40B4-BE49-F238E27FC236}">
                <a16:creationId xmlns:a16="http://schemas.microsoft.com/office/drawing/2014/main" id="{CBE34C4A-AEAD-4389-8472-5B3B94D74FC6}"/>
              </a:ext>
            </a:extLst>
          </p:cNvPr>
          <p:cNvSpPr>
            <a:spLocks noGrp="1" noChangeArrowheads="1"/>
          </p:cNvSpPr>
          <p:nvPr>
            <p:ph type="ftr" sz="quarter" idx="10"/>
          </p:nvPr>
        </p:nvSpPr>
        <p:spPr>
          <a:xfrm>
            <a:off x="3124200" y="6248400"/>
            <a:ext cx="3276600" cy="457200"/>
          </a:xfrm>
        </p:spPr>
        <p:txBody>
          <a:bodyPr/>
          <a:lstStyle>
            <a:lvl1pPr>
              <a:defRPr/>
            </a:lvl1pPr>
          </a:lstStyle>
          <a:p>
            <a:pPr>
              <a:defRPr/>
            </a:pPr>
            <a:r>
              <a:rPr lang="en-US" altLang="en-US"/>
              <a:t>2014 ©National Crime Prevention Council  www.ncpc.org</a:t>
            </a:r>
          </a:p>
        </p:txBody>
      </p:sp>
      <p:sp>
        <p:nvSpPr>
          <p:cNvPr id="9" name="Rectangle 16">
            <a:extLst>
              <a:ext uri="{FF2B5EF4-FFF2-40B4-BE49-F238E27FC236}">
                <a16:creationId xmlns:a16="http://schemas.microsoft.com/office/drawing/2014/main" id="{6C0AF00E-EEC8-4C3E-BF3A-A478DAEA67A2}"/>
              </a:ext>
            </a:extLst>
          </p:cNvPr>
          <p:cNvSpPr>
            <a:spLocks noGrp="1" noChangeArrowheads="1"/>
          </p:cNvSpPr>
          <p:nvPr>
            <p:ph type="sldNum" sz="quarter" idx="11"/>
          </p:nvPr>
        </p:nvSpPr>
        <p:spPr>
          <a:xfrm>
            <a:off x="304800" y="6248400"/>
            <a:ext cx="2133600" cy="457200"/>
          </a:xfrm>
        </p:spPr>
        <p:txBody>
          <a:bodyPr/>
          <a:lstStyle>
            <a:lvl1pPr>
              <a:defRPr>
                <a:latin typeface="Times New Roman" panose="02020603050405020304" pitchFamily="18" charset="0"/>
              </a:defRPr>
            </a:lvl1pPr>
          </a:lstStyle>
          <a:p>
            <a:fld id="{D1725BA4-FC9E-431B-8DF0-103E43CEB872}" type="slidenum">
              <a:rPr lang="en-US" altLang="en-US"/>
              <a:pPr/>
              <a:t>‹#›</a:t>
            </a:fld>
            <a:endParaRPr lang="en-US" altLang="en-US"/>
          </a:p>
        </p:txBody>
      </p:sp>
    </p:spTree>
    <p:extLst>
      <p:ext uri="{BB962C8B-B14F-4D97-AF65-F5344CB8AC3E}">
        <p14:creationId xmlns:p14="http://schemas.microsoft.com/office/powerpoint/2010/main" val="424534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8C0C6238-0969-4F89-8A06-A77A27708E4B}"/>
              </a:ext>
            </a:extLst>
          </p:cNvPr>
          <p:cNvSpPr>
            <a:spLocks noGrp="1" noChangeArrowheads="1"/>
          </p:cNvSpPr>
          <p:nvPr>
            <p:ph type="ftr" sz="quarter" idx="10"/>
          </p:nvPr>
        </p:nvSpPr>
        <p:spPr>
          <a:ln/>
        </p:spPr>
        <p:txBody>
          <a:bodyPr/>
          <a:lstStyle>
            <a:lvl1pPr>
              <a:defRPr/>
            </a:lvl1pPr>
          </a:lstStyle>
          <a:p>
            <a:pPr>
              <a:defRPr/>
            </a:pPr>
            <a:r>
              <a:rPr lang="en-US" altLang="en-US"/>
              <a:t>2014 ©National Crime Prevention Council  www.ncpc.org</a:t>
            </a:r>
          </a:p>
        </p:txBody>
      </p:sp>
      <p:sp>
        <p:nvSpPr>
          <p:cNvPr id="5" name="Rectangle 9">
            <a:extLst>
              <a:ext uri="{FF2B5EF4-FFF2-40B4-BE49-F238E27FC236}">
                <a16:creationId xmlns:a16="http://schemas.microsoft.com/office/drawing/2014/main" id="{624B8B32-2EEC-48D4-AC27-B8C0CE17BC62}"/>
              </a:ext>
            </a:extLst>
          </p:cNvPr>
          <p:cNvSpPr>
            <a:spLocks noGrp="1" noChangeArrowheads="1"/>
          </p:cNvSpPr>
          <p:nvPr>
            <p:ph type="sldNum" sz="quarter" idx="11"/>
          </p:nvPr>
        </p:nvSpPr>
        <p:spPr>
          <a:ln/>
        </p:spPr>
        <p:txBody>
          <a:bodyPr/>
          <a:lstStyle>
            <a:lvl1pPr>
              <a:defRPr/>
            </a:lvl1pPr>
          </a:lstStyle>
          <a:p>
            <a:fld id="{FD57F921-C221-4220-85AD-97EEF2BFBE10}" type="slidenum">
              <a:rPr lang="en-US" altLang="en-US"/>
              <a:pPr/>
              <a:t>‹#›</a:t>
            </a:fld>
            <a:endParaRPr lang="en-US" altLang="en-US"/>
          </a:p>
        </p:txBody>
      </p:sp>
    </p:spTree>
    <p:extLst>
      <p:ext uri="{BB962C8B-B14F-4D97-AF65-F5344CB8AC3E}">
        <p14:creationId xmlns:p14="http://schemas.microsoft.com/office/powerpoint/2010/main" val="328792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388F293-45A2-4D5F-AAFC-66091BF64A98}"/>
              </a:ext>
            </a:extLst>
          </p:cNvPr>
          <p:cNvSpPr>
            <a:spLocks noGrp="1" noChangeArrowheads="1"/>
          </p:cNvSpPr>
          <p:nvPr>
            <p:ph type="ftr" sz="quarter" idx="10"/>
          </p:nvPr>
        </p:nvSpPr>
        <p:spPr>
          <a:ln/>
        </p:spPr>
        <p:txBody>
          <a:bodyPr/>
          <a:lstStyle>
            <a:lvl1pPr>
              <a:defRPr/>
            </a:lvl1pPr>
          </a:lstStyle>
          <a:p>
            <a:pPr>
              <a:defRPr/>
            </a:pPr>
            <a:r>
              <a:rPr lang="en-US" altLang="en-US"/>
              <a:t>2014 ©National Crime Prevention Council  www.ncpc.org</a:t>
            </a:r>
          </a:p>
        </p:txBody>
      </p:sp>
      <p:sp>
        <p:nvSpPr>
          <p:cNvPr id="5" name="Rectangle 9">
            <a:extLst>
              <a:ext uri="{FF2B5EF4-FFF2-40B4-BE49-F238E27FC236}">
                <a16:creationId xmlns:a16="http://schemas.microsoft.com/office/drawing/2014/main" id="{6AC6DB4B-6DE3-441E-B43B-493C07DC877D}"/>
              </a:ext>
            </a:extLst>
          </p:cNvPr>
          <p:cNvSpPr>
            <a:spLocks noGrp="1" noChangeArrowheads="1"/>
          </p:cNvSpPr>
          <p:nvPr>
            <p:ph type="sldNum" sz="quarter" idx="11"/>
          </p:nvPr>
        </p:nvSpPr>
        <p:spPr>
          <a:ln/>
        </p:spPr>
        <p:txBody>
          <a:bodyPr/>
          <a:lstStyle>
            <a:lvl1pPr>
              <a:defRPr/>
            </a:lvl1pPr>
          </a:lstStyle>
          <a:p>
            <a:fld id="{38D6415E-9EF2-4DA3-BCEC-1B7AA54F37EF}" type="slidenum">
              <a:rPr lang="en-US" altLang="en-US"/>
              <a:pPr/>
              <a:t>‹#›</a:t>
            </a:fld>
            <a:endParaRPr lang="en-US" altLang="en-US"/>
          </a:p>
        </p:txBody>
      </p:sp>
    </p:spTree>
    <p:extLst>
      <p:ext uri="{BB962C8B-B14F-4D97-AF65-F5344CB8AC3E}">
        <p14:creationId xmlns:p14="http://schemas.microsoft.com/office/powerpoint/2010/main" val="4267089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a:p>
        </p:txBody>
      </p:sp>
      <p:sp>
        <p:nvSpPr>
          <p:cNvPr id="4" name="Text Placeholder 3"/>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2772B6BD-2A06-4E79-837E-7D15007EA219}"/>
              </a:ext>
            </a:extLst>
          </p:cNvPr>
          <p:cNvSpPr>
            <a:spLocks noGrp="1" noChangeArrowheads="1"/>
          </p:cNvSpPr>
          <p:nvPr>
            <p:ph type="ftr" sz="quarter" idx="10"/>
          </p:nvPr>
        </p:nvSpPr>
        <p:spPr>
          <a:ln/>
        </p:spPr>
        <p:txBody>
          <a:bodyPr/>
          <a:lstStyle>
            <a:lvl1pPr>
              <a:defRPr/>
            </a:lvl1pPr>
          </a:lstStyle>
          <a:p>
            <a:pPr>
              <a:defRPr/>
            </a:pPr>
            <a:r>
              <a:rPr lang="en-US" altLang="en-US"/>
              <a:t>2014 ©National Crime Prevention Council  www.ncpc.org</a:t>
            </a:r>
          </a:p>
        </p:txBody>
      </p:sp>
      <p:sp>
        <p:nvSpPr>
          <p:cNvPr id="6" name="Rectangle 9">
            <a:extLst>
              <a:ext uri="{FF2B5EF4-FFF2-40B4-BE49-F238E27FC236}">
                <a16:creationId xmlns:a16="http://schemas.microsoft.com/office/drawing/2014/main" id="{FC8E3AEE-3648-444C-933E-6ECF7BCFC44E}"/>
              </a:ext>
            </a:extLst>
          </p:cNvPr>
          <p:cNvSpPr>
            <a:spLocks noGrp="1" noChangeArrowheads="1"/>
          </p:cNvSpPr>
          <p:nvPr>
            <p:ph type="sldNum" sz="quarter" idx="11"/>
          </p:nvPr>
        </p:nvSpPr>
        <p:spPr>
          <a:ln/>
        </p:spPr>
        <p:txBody>
          <a:bodyPr/>
          <a:lstStyle>
            <a:lvl1pPr>
              <a:defRPr/>
            </a:lvl1pPr>
          </a:lstStyle>
          <a:p>
            <a:fld id="{C38A4174-37B3-4806-8B54-7B55C22BDABC}" type="slidenum">
              <a:rPr lang="en-US" altLang="en-US"/>
              <a:pPr/>
              <a:t>‹#›</a:t>
            </a:fld>
            <a:endParaRPr lang="en-US" altLang="en-US"/>
          </a:p>
        </p:txBody>
      </p:sp>
    </p:spTree>
    <p:extLst>
      <p:ext uri="{BB962C8B-B14F-4D97-AF65-F5344CB8AC3E}">
        <p14:creationId xmlns:p14="http://schemas.microsoft.com/office/powerpoint/2010/main" val="315670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8">
            <a:extLst>
              <a:ext uri="{FF2B5EF4-FFF2-40B4-BE49-F238E27FC236}">
                <a16:creationId xmlns:a16="http://schemas.microsoft.com/office/drawing/2014/main" id="{E408A201-0D18-4C4B-AC48-1D0495264140}"/>
              </a:ext>
            </a:extLst>
          </p:cNvPr>
          <p:cNvSpPr>
            <a:spLocks noGrp="1" noChangeArrowheads="1"/>
          </p:cNvSpPr>
          <p:nvPr>
            <p:ph type="ftr" sz="quarter" idx="10"/>
          </p:nvPr>
        </p:nvSpPr>
        <p:spPr>
          <a:ln/>
        </p:spPr>
        <p:txBody>
          <a:bodyPr/>
          <a:lstStyle>
            <a:lvl1pPr>
              <a:defRPr/>
            </a:lvl1pPr>
          </a:lstStyle>
          <a:p>
            <a:pPr>
              <a:defRPr/>
            </a:pPr>
            <a:r>
              <a:rPr lang="en-US" altLang="en-US"/>
              <a:t>2014 ©National Crime Prevention Council  www.ncpc.org</a:t>
            </a:r>
          </a:p>
        </p:txBody>
      </p:sp>
      <p:sp>
        <p:nvSpPr>
          <p:cNvPr id="6" name="Rectangle 9">
            <a:extLst>
              <a:ext uri="{FF2B5EF4-FFF2-40B4-BE49-F238E27FC236}">
                <a16:creationId xmlns:a16="http://schemas.microsoft.com/office/drawing/2014/main" id="{966720B0-6EFC-44B0-B0F6-E52D216D040E}"/>
              </a:ext>
            </a:extLst>
          </p:cNvPr>
          <p:cNvSpPr>
            <a:spLocks noGrp="1" noChangeArrowheads="1"/>
          </p:cNvSpPr>
          <p:nvPr>
            <p:ph type="sldNum" sz="quarter" idx="11"/>
          </p:nvPr>
        </p:nvSpPr>
        <p:spPr>
          <a:ln/>
        </p:spPr>
        <p:txBody>
          <a:bodyPr/>
          <a:lstStyle>
            <a:lvl1pPr>
              <a:defRPr/>
            </a:lvl1pPr>
          </a:lstStyle>
          <a:p>
            <a:fld id="{4C71BE08-2B04-4E3A-B0F0-E306141492CC}" type="slidenum">
              <a:rPr lang="en-US" altLang="en-US"/>
              <a:pPr/>
              <a:t>‹#›</a:t>
            </a:fld>
            <a:endParaRPr lang="en-US" altLang="en-US"/>
          </a:p>
        </p:txBody>
      </p:sp>
    </p:spTree>
    <p:extLst>
      <p:ext uri="{BB962C8B-B14F-4D97-AF65-F5344CB8AC3E}">
        <p14:creationId xmlns:p14="http://schemas.microsoft.com/office/powerpoint/2010/main" val="1762243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AA60A970-B229-4D4E-ABB7-6F7970E6845A}"/>
              </a:ext>
            </a:extLst>
          </p:cNvPr>
          <p:cNvSpPr>
            <a:spLocks noGrp="1" noChangeArrowheads="1"/>
          </p:cNvSpPr>
          <p:nvPr>
            <p:ph type="ftr" sz="quarter" idx="10"/>
          </p:nvPr>
        </p:nvSpPr>
        <p:spPr>
          <a:ln/>
        </p:spPr>
        <p:txBody>
          <a:bodyPr/>
          <a:lstStyle>
            <a:lvl1pPr>
              <a:defRPr/>
            </a:lvl1pPr>
          </a:lstStyle>
          <a:p>
            <a:pPr>
              <a:defRPr/>
            </a:pPr>
            <a:r>
              <a:rPr lang="en-US" altLang="en-US"/>
              <a:t>2014 ©National Crime Prevention Council  www.ncpc.org</a:t>
            </a:r>
          </a:p>
        </p:txBody>
      </p:sp>
      <p:sp>
        <p:nvSpPr>
          <p:cNvPr id="6" name="Rectangle 9">
            <a:extLst>
              <a:ext uri="{FF2B5EF4-FFF2-40B4-BE49-F238E27FC236}">
                <a16:creationId xmlns:a16="http://schemas.microsoft.com/office/drawing/2014/main" id="{F640D448-05C9-4BBC-A08B-B5EB6014EA5E}"/>
              </a:ext>
            </a:extLst>
          </p:cNvPr>
          <p:cNvSpPr>
            <a:spLocks noGrp="1" noChangeArrowheads="1"/>
          </p:cNvSpPr>
          <p:nvPr>
            <p:ph type="sldNum" sz="quarter" idx="11"/>
          </p:nvPr>
        </p:nvSpPr>
        <p:spPr>
          <a:ln/>
        </p:spPr>
        <p:txBody>
          <a:bodyPr/>
          <a:lstStyle>
            <a:lvl1pPr>
              <a:defRPr/>
            </a:lvl1pPr>
          </a:lstStyle>
          <a:p>
            <a:fld id="{5731107D-DA5C-45C7-9B8B-567017EEE18F}" type="slidenum">
              <a:rPr lang="en-US" altLang="en-US"/>
              <a:pPr/>
              <a:t>‹#›</a:t>
            </a:fld>
            <a:endParaRPr lang="en-US" altLang="en-US"/>
          </a:p>
        </p:txBody>
      </p:sp>
    </p:spTree>
    <p:extLst>
      <p:ext uri="{BB962C8B-B14F-4D97-AF65-F5344CB8AC3E}">
        <p14:creationId xmlns:p14="http://schemas.microsoft.com/office/powerpoint/2010/main" val="84886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7784039D-3BEB-4B46-B4B3-F802609CE31E}"/>
              </a:ext>
            </a:extLst>
          </p:cNvPr>
          <p:cNvSpPr>
            <a:spLocks noGrp="1" noChangeArrowheads="1"/>
          </p:cNvSpPr>
          <p:nvPr>
            <p:ph type="ftr" sz="quarter" idx="10"/>
          </p:nvPr>
        </p:nvSpPr>
        <p:spPr>
          <a:xfrm>
            <a:off x="3124200" y="6248400"/>
            <a:ext cx="3352800" cy="457200"/>
          </a:xfrm>
        </p:spPr>
        <p:txBody>
          <a:bodyPr/>
          <a:lstStyle>
            <a:lvl1pPr>
              <a:defRPr/>
            </a:lvl1pPr>
          </a:lstStyle>
          <a:p>
            <a:pPr>
              <a:defRPr/>
            </a:pPr>
            <a:r>
              <a:rPr lang="en-US" altLang="en-US"/>
              <a:t>2014 ©National Crime Prevention Council  www.ncpc.org</a:t>
            </a:r>
          </a:p>
        </p:txBody>
      </p:sp>
      <p:sp>
        <p:nvSpPr>
          <p:cNvPr id="5" name="Rectangle 9">
            <a:extLst>
              <a:ext uri="{FF2B5EF4-FFF2-40B4-BE49-F238E27FC236}">
                <a16:creationId xmlns:a16="http://schemas.microsoft.com/office/drawing/2014/main" id="{D80FBD24-E029-424B-AC94-C9560B215485}"/>
              </a:ext>
            </a:extLst>
          </p:cNvPr>
          <p:cNvSpPr>
            <a:spLocks noGrp="1" noChangeArrowheads="1"/>
          </p:cNvSpPr>
          <p:nvPr>
            <p:ph type="sldNum" sz="quarter" idx="11"/>
          </p:nvPr>
        </p:nvSpPr>
        <p:spPr/>
        <p:txBody>
          <a:bodyPr/>
          <a:lstStyle>
            <a:lvl1pPr>
              <a:defRPr/>
            </a:lvl1pPr>
          </a:lstStyle>
          <a:p>
            <a:fld id="{46C15CD4-53EB-43AC-B6BC-559A6026BEED}" type="slidenum">
              <a:rPr lang="en-US" altLang="en-US"/>
              <a:pPr/>
              <a:t>‹#›</a:t>
            </a:fld>
            <a:endParaRPr lang="en-US" altLang="en-US"/>
          </a:p>
        </p:txBody>
      </p:sp>
    </p:spTree>
    <p:extLst>
      <p:ext uri="{BB962C8B-B14F-4D97-AF65-F5344CB8AC3E}">
        <p14:creationId xmlns:p14="http://schemas.microsoft.com/office/powerpoint/2010/main" val="378621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A7135F66-47FE-419D-9551-8EF007130644}"/>
              </a:ext>
            </a:extLst>
          </p:cNvPr>
          <p:cNvSpPr>
            <a:spLocks noGrp="1" noChangeArrowheads="1"/>
          </p:cNvSpPr>
          <p:nvPr>
            <p:ph type="ftr" sz="quarter" idx="10"/>
          </p:nvPr>
        </p:nvSpPr>
        <p:spPr>
          <a:xfrm>
            <a:off x="3124200" y="6248400"/>
            <a:ext cx="3429000" cy="457200"/>
          </a:xfrm>
        </p:spPr>
        <p:txBody>
          <a:bodyPr/>
          <a:lstStyle>
            <a:lvl1pPr>
              <a:defRPr/>
            </a:lvl1pPr>
          </a:lstStyle>
          <a:p>
            <a:pPr>
              <a:defRPr/>
            </a:pPr>
            <a:r>
              <a:rPr lang="en-US" altLang="en-US"/>
              <a:t>2014 ©National Crime Prevention Council  www.ncpc.org</a:t>
            </a:r>
          </a:p>
        </p:txBody>
      </p:sp>
      <p:sp>
        <p:nvSpPr>
          <p:cNvPr id="5" name="Rectangle 9">
            <a:extLst>
              <a:ext uri="{FF2B5EF4-FFF2-40B4-BE49-F238E27FC236}">
                <a16:creationId xmlns:a16="http://schemas.microsoft.com/office/drawing/2014/main" id="{B14127A9-414A-43B7-BD37-452A02982E5A}"/>
              </a:ext>
            </a:extLst>
          </p:cNvPr>
          <p:cNvSpPr>
            <a:spLocks noGrp="1" noChangeArrowheads="1"/>
          </p:cNvSpPr>
          <p:nvPr>
            <p:ph type="sldNum" sz="quarter" idx="11"/>
          </p:nvPr>
        </p:nvSpPr>
        <p:spPr/>
        <p:txBody>
          <a:bodyPr/>
          <a:lstStyle>
            <a:lvl1pPr>
              <a:defRPr/>
            </a:lvl1pPr>
          </a:lstStyle>
          <a:p>
            <a:fld id="{8298C609-6207-434D-898B-C18653E900BC}" type="slidenum">
              <a:rPr lang="en-US" altLang="en-US"/>
              <a:pPr/>
              <a:t>‹#›</a:t>
            </a:fld>
            <a:endParaRPr lang="en-US" altLang="en-US"/>
          </a:p>
        </p:txBody>
      </p:sp>
    </p:spTree>
    <p:extLst>
      <p:ext uri="{BB962C8B-B14F-4D97-AF65-F5344CB8AC3E}">
        <p14:creationId xmlns:p14="http://schemas.microsoft.com/office/powerpoint/2010/main" val="141988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BC882BFC-7660-44FB-AFDC-38944D297FAA}"/>
              </a:ext>
            </a:extLst>
          </p:cNvPr>
          <p:cNvSpPr>
            <a:spLocks noGrp="1" noChangeArrowheads="1"/>
          </p:cNvSpPr>
          <p:nvPr>
            <p:ph type="ftr" sz="quarter" idx="10"/>
          </p:nvPr>
        </p:nvSpPr>
        <p:spPr>
          <a:xfrm>
            <a:off x="3124200" y="6248400"/>
            <a:ext cx="3429000" cy="457200"/>
          </a:xfrm>
        </p:spPr>
        <p:txBody>
          <a:bodyPr/>
          <a:lstStyle>
            <a:lvl1pPr>
              <a:defRPr/>
            </a:lvl1pPr>
          </a:lstStyle>
          <a:p>
            <a:pPr>
              <a:defRPr/>
            </a:pPr>
            <a:r>
              <a:rPr lang="en-US" altLang="en-US"/>
              <a:t>2014 ©National Crime Prevention Council  www.ncpc.org</a:t>
            </a:r>
          </a:p>
        </p:txBody>
      </p:sp>
      <p:sp>
        <p:nvSpPr>
          <p:cNvPr id="6" name="Rectangle 9">
            <a:extLst>
              <a:ext uri="{FF2B5EF4-FFF2-40B4-BE49-F238E27FC236}">
                <a16:creationId xmlns:a16="http://schemas.microsoft.com/office/drawing/2014/main" id="{2BA09503-9E9D-4942-B40F-B253B43CE554}"/>
              </a:ext>
            </a:extLst>
          </p:cNvPr>
          <p:cNvSpPr>
            <a:spLocks noGrp="1" noChangeArrowheads="1"/>
          </p:cNvSpPr>
          <p:nvPr>
            <p:ph type="sldNum" sz="quarter" idx="11"/>
          </p:nvPr>
        </p:nvSpPr>
        <p:spPr/>
        <p:txBody>
          <a:bodyPr/>
          <a:lstStyle>
            <a:lvl1pPr>
              <a:defRPr/>
            </a:lvl1pPr>
          </a:lstStyle>
          <a:p>
            <a:fld id="{570931AC-283D-40E9-B7C2-7028887EB544}" type="slidenum">
              <a:rPr lang="en-US" altLang="en-US"/>
              <a:pPr/>
              <a:t>‹#›</a:t>
            </a:fld>
            <a:endParaRPr lang="en-US" altLang="en-US"/>
          </a:p>
        </p:txBody>
      </p:sp>
    </p:spTree>
    <p:extLst>
      <p:ext uri="{BB962C8B-B14F-4D97-AF65-F5344CB8AC3E}">
        <p14:creationId xmlns:p14="http://schemas.microsoft.com/office/powerpoint/2010/main" val="43406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B7545568-BD60-47B0-9B39-C764B39CC17B}"/>
              </a:ext>
            </a:extLst>
          </p:cNvPr>
          <p:cNvSpPr>
            <a:spLocks noGrp="1" noChangeArrowheads="1"/>
          </p:cNvSpPr>
          <p:nvPr>
            <p:ph type="ftr" sz="quarter" idx="10"/>
          </p:nvPr>
        </p:nvSpPr>
        <p:spPr>
          <a:ln/>
        </p:spPr>
        <p:txBody>
          <a:bodyPr/>
          <a:lstStyle>
            <a:lvl1pPr>
              <a:defRPr/>
            </a:lvl1pPr>
          </a:lstStyle>
          <a:p>
            <a:pPr>
              <a:defRPr/>
            </a:pPr>
            <a:r>
              <a:rPr lang="en-US" altLang="en-US"/>
              <a:t>2014 ©National Crime Prevention Council  www.ncpc.org</a:t>
            </a:r>
          </a:p>
        </p:txBody>
      </p:sp>
      <p:sp>
        <p:nvSpPr>
          <p:cNvPr id="8" name="Rectangle 9">
            <a:extLst>
              <a:ext uri="{FF2B5EF4-FFF2-40B4-BE49-F238E27FC236}">
                <a16:creationId xmlns:a16="http://schemas.microsoft.com/office/drawing/2014/main" id="{A8A21D34-BC86-4EC5-97DF-767815903588}"/>
              </a:ext>
            </a:extLst>
          </p:cNvPr>
          <p:cNvSpPr>
            <a:spLocks noGrp="1" noChangeArrowheads="1"/>
          </p:cNvSpPr>
          <p:nvPr>
            <p:ph type="sldNum" sz="quarter" idx="11"/>
          </p:nvPr>
        </p:nvSpPr>
        <p:spPr>
          <a:ln/>
        </p:spPr>
        <p:txBody>
          <a:bodyPr/>
          <a:lstStyle>
            <a:lvl1pPr>
              <a:defRPr/>
            </a:lvl1pPr>
          </a:lstStyle>
          <a:p>
            <a:fld id="{923C23D9-4D83-42EF-9ABD-3F702BD441F7}" type="slidenum">
              <a:rPr lang="en-US" altLang="en-US"/>
              <a:pPr/>
              <a:t>‹#›</a:t>
            </a:fld>
            <a:endParaRPr lang="en-US" altLang="en-US"/>
          </a:p>
        </p:txBody>
      </p:sp>
    </p:spTree>
    <p:extLst>
      <p:ext uri="{BB962C8B-B14F-4D97-AF65-F5344CB8AC3E}">
        <p14:creationId xmlns:p14="http://schemas.microsoft.com/office/powerpoint/2010/main" val="250714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72096786-CD6F-41D7-A60B-98D6D469C051}"/>
              </a:ext>
            </a:extLst>
          </p:cNvPr>
          <p:cNvSpPr>
            <a:spLocks noGrp="1" noChangeArrowheads="1"/>
          </p:cNvSpPr>
          <p:nvPr>
            <p:ph type="ftr" sz="quarter" idx="10"/>
          </p:nvPr>
        </p:nvSpPr>
        <p:spPr>
          <a:ln/>
        </p:spPr>
        <p:txBody>
          <a:bodyPr/>
          <a:lstStyle>
            <a:lvl1pPr>
              <a:defRPr/>
            </a:lvl1pPr>
          </a:lstStyle>
          <a:p>
            <a:pPr>
              <a:defRPr/>
            </a:pPr>
            <a:r>
              <a:rPr lang="en-US" altLang="en-US"/>
              <a:t>2014 ©National Crime Prevention Council  www.ncpc.org</a:t>
            </a:r>
          </a:p>
        </p:txBody>
      </p:sp>
      <p:sp>
        <p:nvSpPr>
          <p:cNvPr id="4" name="Rectangle 9">
            <a:extLst>
              <a:ext uri="{FF2B5EF4-FFF2-40B4-BE49-F238E27FC236}">
                <a16:creationId xmlns:a16="http://schemas.microsoft.com/office/drawing/2014/main" id="{50643FD4-5191-42C1-80E1-C4D9BA91EB3B}"/>
              </a:ext>
            </a:extLst>
          </p:cNvPr>
          <p:cNvSpPr>
            <a:spLocks noGrp="1" noChangeArrowheads="1"/>
          </p:cNvSpPr>
          <p:nvPr>
            <p:ph type="sldNum" sz="quarter" idx="11"/>
          </p:nvPr>
        </p:nvSpPr>
        <p:spPr>
          <a:ln/>
        </p:spPr>
        <p:txBody>
          <a:bodyPr/>
          <a:lstStyle>
            <a:lvl1pPr>
              <a:defRPr/>
            </a:lvl1pPr>
          </a:lstStyle>
          <a:p>
            <a:fld id="{193E077E-6E64-484F-9FAA-6265A8BA2394}" type="slidenum">
              <a:rPr lang="en-US" altLang="en-US"/>
              <a:pPr/>
              <a:t>‹#›</a:t>
            </a:fld>
            <a:endParaRPr lang="en-US" altLang="en-US"/>
          </a:p>
        </p:txBody>
      </p:sp>
    </p:spTree>
    <p:extLst>
      <p:ext uri="{BB962C8B-B14F-4D97-AF65-F5344CB8AC3E}">
        <p14:creationId xmlns:p14="http://schemas.microsoft.com/office/powerpoint/2010/main" val="37078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381B4FE-36AB-4DDE-BFD8-0A9049F684D7}"/>
              </a:ext>
            </a:extLst>
          </p:cNvPr>
          <p:cNvSpPr>
            <a:spLocks noGrp="1" noChangeArrowheads="1"/>
          </p:cNvSpPr>
          <p:nvPr>
            <p:ph type="ftr" sz="quarter" idx="10"/>
          </p:nvPr>
        </p:nvSpPr>
        <p:spPr>
          <a:ln/>
        </p:spPr>
        <p:txBody>
          <a:bodyPr/>
          <a:lstStyle>
            <a:lvl1pPr>
              <a:defRPr/>
            </a:lvl1pPr>
          </a:lstStyle>
          <a:p>
            <a:pPr>
              <a:defRPr/>
            </a:pPr>
            <a:r>
              <a:rPr lang="en-US" altLang="en-US"/>
              <a:t>2014 ©National Crime Prevention Council  www.ncpc.org</a:t>
            </a:r>
          </a:p>
        </p:txBody>
      </p:sp>
      <p:sp>
        <p:nvSpPr>
          <p:cNvPr id="3" name="Rectangle 9">
            <a:extLst>
              <a:ext uri="{FF2B5EF4-FFF2-40B4-BE49-F238E27FC236}">
                <a16:creationId xmlns:a16="http://schemas.microsoft.com/office/drawing/2014/main" id="{0BF2FE9C-98E4-4194-98DB-B071A93F22DF}"/>
              </a:ext>
            </a:extLst>
          </p:cNvPr>
          <p:cNvSpPr>
            <a:spLocks noGrp="1" noChangeArrowheads="1"/>
          </p:cNvSpPr>
          <p:nvPr>
            <p:ph type="sldNum" sz="quarter" idx="11"/>
          </p:nvPr>
        </p:nvSpPr>
        <p:spPr>
          <a:ln/>
        </p:spPr>
        <p:txBody>
          <a:bodyPr/>
          <a:lstStyle>
            <a:lvl1pPr>
              <a:defRPr/>
            </a:lvl1pPr>
          </a:lstStyle>
          <a:p>
            <a:fld id="{1004A375-8CA0-4032-8B23-1F4F6F5E0D8D}" type="slidenum">
              <a:rPr lang="en-US" altLang="en-US"/>
              <a:pPr/>
              <a:t>‹#›</a:t>
            </a:fld>
            <a:endParaRPr lang="en-US" altLang="en-US"/>
          </a:p>
        </p:txBody>
      </p:sp>
    </p:spTree>
    <p:extLst>
      <p:ext uri="{BB962C8B-B14F-4D97-AF65-F5344CB8AC3E}">
        <p14:creationId xmlns:p14="http://schemas.microsoft.com/office/powerpoint/2010/main" val="344913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E930D718-A435-4799-8C39-8B02D875A7FE}"/>
              </a:ext>
            </a:extLst>
          </p:cNvPr>
          <p:cNvSpPr>
            <a:spLocks noGrp="1" noChangeArrowheads="1"/>
          </p:cNvSpPr>
          <p:nvPr>
            <p:ph type="ftr" sz="quarter" idx="10"/>
          </p:nvPr>
        </p:nvSpPr>
        <p:spPr>
          <a:ln/>
        </p:spPr>
        <p:txBody>
          <a:bodyPr/>
          <a:lstStyle>
            <a:lvl1pPr>
              <a:defRPr/>
            </a:lvl1pPr>
          </a:lstStyle>
          <a:p>
            <a:pPr>
              <a:defRPr/>
            </a:pPr>
            <a:r>
              <a:rPr lang="en-US" altLang="en-US"/>
              <a:t>2014 ©National Crime Prevention Council  www.ncpc.org</a:t>
            </a:r>
          </a:p>
        </p:txBody>
      </p:sp>
      <p:sp>
        <p:nvSpPr>
          <p:cNvPr id="6" name="Rectangle 9">
            <a:extLst>
              <a:ext uri="{FF2B5EF4-FFF2-40B4-BE49-F238E27FC236}">
                <a16:creationId xmlns:a16="http://schemas.microsoft.com/office/drawing/2014/main" id="{44DF0618-BE6D-4758-8395-50FCA17673AF}"/>
              </a:ext>
            </a:extLst>
          </p:cNvPr>
          <p:cNvSpPr>
            <a:spLocks noGrp="1" noChangeArrowheads="1"/>
          </p:cNvSpPr>
          <p:nvPr>
            <p:ph type="sldNum" sz="quarter" idx="11"/>
          </p:nvPr>
        </p:nvSpPr>
        <p:spPr>
          <a:ln/>
        </p:spPr>
        <p:txBody>
          <a:bodyPr/>
          <a:lstStyle>
            <a:lvl1pPr>
              <a:defRPr/>
            </a:lvl1pPr>
          </a:lstStyle>
          <a:p>
            <a:fld id="{496C9764-3A0E-4417-BC1F-1D7E8DFEE335}" type="slidenum">
              <a:rPr lang="en-US" altLang="en-US"/>
              <a:pPr/>
              <a:t>‹#›</a:t>
            </a:fld>
            <a:endParaRPr lang="en-US" altLang="en-US"/>
          </a:p>
        </p:txBody>
      </p:sp>
    </p:spTree>
    <p:extLst>
      <p:ext uri="{BB962C8B-B14F-4D97-AF65-F5344CB8AC3E}">
        <p14:creationId xmlns:p14="http://schemas.microsoft.com/office/powerpoint/2010/main" val="374207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3AB1A67B-E8BC-46BD-9042-F9E5650CF239}"/>
              </a:ext>
            </a:extLst>
          </p:cNvPr>
          <p:cNvSpPr>
            <a:spLocks noGrp="1" noChangeArrowheads="1"/>
          </p:cNvSpPr>
          <p:nvPr>
            <p:ph type="ftr" sz="quarter" idx="10"/>
          </p:nvPr>
        </p:nvSpPr>
        <p:spPr>
          <a:ln/>
        </p:spPr>
        <p:txBody>
          <a:bodyPr/>
          <a:lstStyle>
            <a:lvl1pPr>
              <a:defRPr/>
            </a:lvl1pPr>
          </a:lstStyle>
          <a:p>
            <a:pPr>
              <a:defRPr/>
            </a:pPr>
            <a:r>
              <a:rPr lang="en-US" altLang="en-US"/>
              <a:t>2014 ©National Crime Prevention Council  www.ncpc.org</a:t>
            </a:r>
          </a:p>
        </p:txBody>
      </p:sp>
      <p:sp>
        <p:nvSpPr>
          <p:cNvPr id="6" name="Rectangle 9">
            <a:extLst>
              <a:ext uri="{FF2B5EF4-FFF2-40B4-BE49-F238E27FC236}">
                <a16:creationId xmlns:a16="http://schemas.microsoft.com/office/drawing/2014/main" id="{99619A5D-084A-400A-89F9-00ACCF897096}"/>
              </a:ext>
            </a:extLst>
          </p:cNvPr>
          <p:cNvSpPr>
            <a:spLocks noGrp="1" noChangeArrowheads="1"/>
          </p:cNvSpPr>
          <p:nvPr>
            <p:ph type="sldNum" sz="quarter" idx="11"/>
          </p:nvPr>
        </p:nvSpPr>
        <p:spPr>
          <a:ln/>
        </p:spPr>
        <p:txBody>
          <a:bodyPr/>
          <a:lstStyle>
            <a:lvl1pPr>
              <a:defRPr/>
            </a:lvl1pPr>
          </a:lstStyle>
          <a:p>
            <a:fld id="{810E8185-3B0E-4061-9111-4D641765544B}" type="slidenum">
              <a:rPr lang="en-US" altLang="en-US"/>
              <a:pPr/>
              <a:t>‹#›</a:t>
            </a:fld>
            <a:endParaRPr lang="en-US" altLang="en-US"/>
          </a:p>
        </p:txBody>
      </p:sp>
    </p:spTree>
    <p:extLst>
      <p:ext uri="{BB962C8B-B14F-4D97-AF65-F5344CB8AC3E}">
        <p14:creationId xmlns:p14="http://schemas.microsoft.com/office/powerpoint/2010/main" val="280659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D365125-AA40-48C9-8F44-B5FD38F606D8}"/>
              </a:ext>
            </a:extLst>
          </p:cNvPr>
          <p:cNvGrpSpPr>
            <a:grpSpLocks/>
          </p:cNvGrpSpPr>
          <p:nvPr/>
        </p:nvGrpSpPr>
        <p:grpSpPr bwMode="auto">
          <a:xfrm>
            <a:off x="0" y="0"/>
            <a:ext cx="7242175" cy="1981200"/>
            <a:chOff x="0" y="0"/>
            <a:chExt cx="4562" cy="1248"/>
          </a:xfrm>
        </p:grpSpPr>
        <p:sp>
          <p:nvSpPr>
            <p:cNvPr id="121859" name="Freeform 3">
              <a:extLst>
                <a:ext uri="{FF2B5EF4-FFF2-40B4-BE49-F238E27FC236}">
                  <a16:creationId xmlns:a16="http://schemas.microsoft.com/office/drawing/2014/main" id="{7C065267-4283-4829-A406-FCC41213C0F1}"/>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en-US">
                <a:latin typeface="Tahoma" charset="0"/>
              </a:endParaRPr>
            </a:p>
          </p:txBody>
        </p:sp>
        <p:sp>
          <p:nvSpPr>
            <p:cNvPr id="1033" name="Freeform 4">
              <a:extLst>
                <a:ext uri="{FF2B5EF4-FFF2-40B4-BE49-F238E27FC236}">
                  <a16:creationId xmlns:a16="http://schemas.microsoft.com/office/drawing/2014/main" id="{87FDA117-3155-4554-8C09-388EC4B9DA5E}"/>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121861" name="Rectangle 5">
            <a:extLst>
              <a:ext uri="{FF2B5EF4-FFF2-40B4-BE49-F238E27FC236}">
                <a16:creationId xmlns:a16="http://schemas.microsoft.com/office/drawing/2014/main" id="{F6907462-5D46-4E61-9FA8-0B89E008E4E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1862" name="Rectangle 6">
            <a:extLst>
              <a:ext uri="{FF2B5EF4-FFF2-40B4-BE49-F238E27FC236}">
                <a16:creationId xmlns:a16="http://schemas.microsoft.com/office/drawing/2014/main" id="{B3BD9DF7-FAB6-4864-A522-B426830CEC5C}"/>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864" name="Rectangle 8">
            <a:extLst>
              <a:ext uri="{FF2B5EF4-FFF2-40B4-BE49-F238E27FC236}">
                <a16:creationId xmlns:a16="http://schemas.microsoft.com/office/drawing/2014/main" id="{D9F2F147-40C3-4D68-AB0F-F2CEBEBF032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charset="0"/>
              </a:defRPr>
            </a:lvl1pPr>
          </a:lstStyle>
          <a:p>
            <a:pPr>
              <a:defRPr/>
            </a:pPr>
            <a:r>
              <a:rPr lang="en-US" altLang="en-US"/>
              <a:t>2014 ©National Crime Prevention Council  www.ncpc.org</a:t>
            </a:r>
          </a:p>
        </p:txBody>
      </p:sp>
      <p:sp>
        <p:nvSpPr>
          <p:cNvPr id="121865" name="Rectangle 9">
            <a:extLst>
              <a:ext uri="{FF2B5EF4-FFF2-40B4-BE49-F238E27FC236}">
                <a16:creationId xmlns:a16="http://schemas.microsoft.com/office/drawing/2014/main" id="{BB5FB37C-AB53-4608-90B8-EB39E74E1428}"/>
              </a:ext>
            </a:extLst>
          </p:cNvPr>
          <p:cNvSpPr>
            <a:spLocks noGrp="1" noChangeArrowheads="1"/>
          </p:cNvSpPr>
          <p:nvPr>
            <p:ph type="sldNum" sz="quarter" idx="4"/>
          </p:nvPr>
        </p:nvSpPr>
        <p:spPr bwMode="auto">
          <a:xfrm>
            <a:off x="152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fld id="{F8E42C57-6C8F-4AE9-96BD-44798A939F2C}" type="slidenum">
              <a:rPr lang="en-US" altLang="en-US"/>
              <a:pPr/>
              <a:t>‹#›</a:t>
            </a:fld>
            <a:endParaRPr lang="en-US" altLang="en-US"/>
          </a:p>
        </p:txBody>
      </p:sp>
      <p:pic>
        <p:nvPicPr>
          <p:cNvPr id="1031" name="Picture 14" descr="NCPC_logo">
            <a:extLst>
              <a:ext uri="{FF2B5EF4-FFF2-40B4-BE49-F238E27FC236}">
                <a16:creationId xmlns:a16="http://schemas.microsoft.com/office/drawing/2014/main" id="{B80A5274-8DEF-42B6-9DD6-EB6D9E3B818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01050" y="5715000"/>
            <a:ext cx="6302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file:///D:\Contents.pdf" TargetMode="Externa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file:///D:\Contents.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ncpc.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ncpc.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elebratesafecommunities.org/"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nnw.org/" TargetMode="External"/><Relationship Id="rId2" Type="http://schemas.openxmlformats.org/officeDocument/2006/relationships/hyperlink" Target="http://www.sheriffs.org/" TargetMode="External"/><Relationship Id="rId1" Type="http://schemas.openxmlformats.org/officeDocument/2006/relationships/slideLayout" Target="../slideLayouts/slideLayout2.xml"/><Relationship Id="rId4" Type="http://schemas.openxmlformats.org/officeDocument/2006/relationships/hyperlink" Target="file:///D:\Contents.pdf"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hyperlink" Target="http://www.natw.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bjatraining.org/" TargetMode="External"/><Relationship Id="rId2" Type="http://schemas.openxmlformats.org/officeDocument/2006/relationships/hyperlink" Target="http://www.bja.go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cjrs.gov/" TargetMode="External"/><Relationship Id="rId2" Type="http://schemas.openxmlformats.org/officeDocument/2006/relationships/hyperlink" Target="http://www.crimesolutions.gov/"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nationalservice.gov/" TargetMode="External"/><Relationship Id="rId2" Type="http://schemas.openxmlformats.org/officeDocument/2006/relationships/hyperlink" Target="http://www.ncjrs.gov/" TargetMode="External"/><Relationship Id="rId1" Type="http://schemas.openxmlformats.org/officeDocument/2006/relationships/slideLayout" Target="../slideLayouts/slideLayout2.xml"/><Relationship Id="rId5" Type="http://schemas.openxmlformats.org/officeDocument/2006/relationships/hyperlink" Target="http://www.peacecorps.gov/" TargetMode="External"/><Relationship Id="rId4" Type="http://schemas.openxmlformats.org/officeDocument/2006/relationships/hyperlink" Target="http://www.volunteeringinamerica.gov/"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policevolunteers.org/" TargetMode="External"/><Relationship Id="rId2" Type="http://schemas.openxmlformats.org/officeDocument/2006/relationships/hyperlink" Target="http://www.citizencorps.gov/"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ncpc.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rspurblockclub@ao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file:///D:\Content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D:\Content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15C850B-97C6-43D0-9B21-39D4BCC20519}"/>
              </a:ext>
            </a:extLst>
          </p:cNvPr>
          <p:cNvSpPr>
            <a:spLocks noGrp="1" noChangeArrowheads="1"/>
          </p:cNvSpPr>
          <p:nvPr>
            <p:ph type="ctrTitle"/>
          </p:nvPr>
        </p:nvSpPr>
        <p:spPr>
          <a:xfrm>
            <a:off x="914400" y="1752600"/>
            <a:ext cx="7772400" cy="1508125"/>
          </a:xfrm>
        </p:spPr>
        <p:txBody>
          <a:bodyPr/>
          <a:lstStyle/>
          <a:p>
            <a:pPr eaLnBrk="1" hangingPunct="1">
              <a:defRPr/>
            </a:pPr>
            <a:r>
              <a:rPr lang="en-US" altLang="en-US" sz="4400"/>
              <a:t>Neighborhood Watch </a:t>
            </a:r>
            <a:br>
              <a:rPr lang="en-US" altLang="en-US" sz="4400"/>
            </a:br>
            <a:r>
              <a:rPr lang="en-US" altLang="en-US" sz="4400"/>
              <a:t>Part 2</a:t>
            </a:r>
          </a:p>
        </p:txBody>
      </p:sp>
      <p:sp>
        <p:nvSpPr>
          <p:cNvPr id="2052" name="Rectangle 4">
            <a:extLst>
              <a:ext uri="{FF2B5EF4-FFF2-40B4-BE49-F238E27FC236}">
                <a16:creationId xmlns:a16="http://schemas.microsoft.com/office/drawing/2014/main" id="{E86454DE-455A-4E03-BF37-8DC699372D9F}"/>
              </a:ext>
            </a:extLst>
          </p:cNvPr>
          <p:cNvSpPr>
            <a:spLocks noChangeArrowheads="1"/>
          </p:cNvSpPr>
          <p:nvPr/>
        </p:nvSpPr>
        <p:spPr bwMode="auto">
          <a:xfrm>
            <a:off x="762000" y="36576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3600">
                <a:solidFill>
                  <a:schemeClr val="tx2"/>
                </a:solidFill>
                <a:effectLst>
                  <a:outerShdw blurRad="38100" dist="38100" dir="2700000" algn="tl">
                    <a:srgbClr val="000000"/>
                  </a:outerShdw>
                </a:effectLst>
                <a:latin typeface="Arial" charset="0"/>
              </a:defRPr>
            </a:lvl1pPr>
            <a:lvl2pPr algn="ctr">
              <a:defRPr sz="3600">
                <a:solidFill>
                  <a:schemeClr val="tx2"/>
                </a:solidFill>
                <a:effectLst>
                  <a:outerShdw blurRad="38100" dist="38100" dir="2700000" algn="tl">
                    <a:srgbClr val="000000"/>
                  </a:outerShdw>
                </a:effectLst>
                <a:latin typeface="Arial" charset="0"/>
              </a:defRPr>
            </a:lvl2pPr>
            <a:lvl3pPr algn="ctr">
              <a:defRPr sz="3600">
                <a:solidFill>
                  <a:schemeClr val="tx2"/>
                </a:solidFill>
                <a:effectLst>
                  <a:outerShdw blurRad="38100" dist="38100" dir="2700000" algn="tl">
                    <a:srgbClr val="000000"/>
                  </a:outerShdw>
                </a:effectLst>
                <a:latin typeface="Arial" charset="0"/>
              </a:defRPr>
            </a:lvl3pPr>
            <a:lvl4pPr algn="ctr">
              <a:defRPr sz="3600">
                <a:solidFill>
                  <a:schemeClr val="tx2"/>
                </a:solidFill>
                <a:effectLst>
                  <a:outerShdw blurRad="38100" dist="38100" dir="2700000" algn="tl">
                    <a:srgbClr val="000000"/>
                  </a:outerShdw>
                </a:effectLst>
                <a:latin typeface="Arial" charset="0"/>
              </a:defRPr>
            </a:lvl4pPr>
            <a:lvl5pPr algn="ctr">
              <a:defRPr sz="36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3600">
                <a:solidFill>
                  <a:schemeClr val="tx2"/>
                </a:solidFill>
                <a:effectLst>
                  <a:outerShdw blurRad="38100" dist="38100" dir="2700000" algn="tl">
                    <a:srgbClr val="000000"/>
                  </a:outerShdw>
                </a:effectLst>
                <a:latin typeface="Arial" charset="0"/>
              </a:defRPr>
            </a:lvl9pPr>
          </a:lstStyle>
          <a:p>
            <a:pPr eaLnBrk="1" hangingPunct="1">
              <a:defRPr/>
            </a:pPr>
            <a:r>
              <a:rPr lang="en-US" altLang="en-US" sz="2800"/>
              <a:t>National Crime Prevention Council </a:t>
            </a:r>
            <a:br>
              <a:rPr lang="en-US" altLang="en-US" sz="2800"/>
            </a:br>
            <a:r>
              <a:rPr lang="en-US" altLang="en-US" sz="2800"/>
              <a:t>2014-2015</a:t>
            </a:r>
          </a:p>
        </p:txBody>
      </p:sp>
      <p:sp>
        <p:nvSpPr>
          <p:cNvPr id="8196" name="AutoShape 5">
            <a:hlinkClick r:id="rId3" action="ppaction://hlinkfile" highlightClick="1"/>
            <a:extLst>
              <a:ext uri="{FF2B5EF4-FFF2-40B4-BE49-F238E27FC236}">
                <a16:creationId xmlns:a16="http://schemas.microsoft.com/office/drawing/2014/main" id="{3A674CBD-31CF-49C7-8BF6-6F7C1FEDA332}"/>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DF531976-98D6-49D2-947D-9303156A876C}"/>
              </a:ext>
            </a:extLst>
          </p:cNvPr>
          <p:cNvSpPr>
            <a:spLocks noGrp="1"/>
          </p:cNvSpPr>
          <p:nvPr>
            <p:ph type="ftr" sz="quarter" idx="10"/>
          </p:nvPr>
        </p:nvSpPr>
        <p:spPr/>
        <p:txBody>
          <a:bodyPr/>
          <a:lstStyle/>
          <a:p>
            <a:pPr>
              <a:defRPr/>
            </a:pPr>
            <a:r>
              <a:rPr lang="en-US" altLang="en-US"/>
              <a:t>2014 ©National Crime Prevention Council  www.ncpc.org</a:t>
            </a:r>
          </a:p>
        </p:txBody>
      </p:sp>
      <p:sp>
        <p:nvSpPr>
          <p:cNvPr id="7" name="Slide Number Placeholder 4">
            <a:extLst>
              <a:ext uri="{FF2B5EF4-FFF2-40B4-BE49-F238E27FC236}">
                <a16:creationId xmlns:a16="http://schemas.microsoft.com/office/drawing/2014/main" id="{2AFBF743-8A0B-4B5C-996F-BF92B58E74DB}"/>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94A1FC55-0B7F-4285-B685-39D4AABE3263}" type="slidenum">
              <a:rPr lang="en-US" altLang="en-US" sz="1200">
                <a:latin typeface="Tahoma" panose="020B0604030504040204" pitchFamily="34" charset="0"/>
              </a:rPr>
              <a:pPr>
                <a:spcBef>
                  <a:spcPct val="0"/>
                </a:spcBef>
                <a:buClrTx/>
                <a:buSzTx/>
                <a:buFontTx/>
                <a:buNone/>
              </a:pPr>
              <a:t>10</a:t>
            </a:fld>
            <a:endParaRPr lang="en-US" altLang="en-US" sz="1200">
              <a:latin typeface="Tahoma" panose="020B0604030504040204" pitchFamily="34" charset="0"/>
            </a:endParaRPr>
          </a:p>
        </p:txBody>
      </p:sp>
      <p:sp>
        <p:nvSpPr>
          <p:cNvPr id="126978" name="Rectangle 2">
            <a:extLst>
              <a:ext uri="{FF2B5EF4-FFF2-40B4-BE49-F238E27FC236}">
                <a16:creationId xmlns:a16="http://schemas.microsoft.com/office/drawing/2014/main" id="{861F23D6-AB14-45C0-AC46-187B21E69E71}"/>
              </a:ext>
            </a:extLst>
          </p:cNvPr>
          <p:cNvSpPr>
            <a:spLocks noGrp="1" noChangeArrowheads="1"/>
          </p:cNvSpPr>
          <p:nvPr>
            <p:ph type="title"/>
          </p:nvPr>
        </p:nvSpPr>
        <p:spPr/>
        <p:txBody>
          <a:bodyPr/>
          <a:lstStyle/>
          <a:p>
            <a:pPr eaLnBrk="1" hangingPunct="1">
              <a:defRPr/>
            </a:pPr>
            <a:r>
              <a:rPr lang="en-US" altLang="en-US" sz="4400"/>
              <a:t>Consider a </a:t>
            </a:r>
            <a:br>
              <a:rPr lang="en-US" altLang="en-US" sz="4400"/>
            </a:br>
            <a:r>
              <a:rPr lang="en-US" altLang="en-US" sz="4400"/>
              <a:t>Neighborhood Assessment</a:t>
            </a:r>
          </a:p>
        </p:txBody>
      </p:sp>
      <p:sp>
        <p:nvSpPr>
          <p:cNvPr id="126979" name="Rectangle 3">
            <a:extLst>
              <a:ext uri="{FF2B5EF4-FFF2-40B4-BE49-F238E27FC236}">
                <a16:creationId xmlns:a16="http://schemas.microsoft.com/office/drawing/2014/main" id="{42F9729D-6EE1-4A17-8876-B92961DBA1F9}"/>
              </a:ext>
            </a:extLst>
          </p:cNvPr>
          <p:cNvSpPr>
            <a:spLocks noGrp="1" noChangeArrowheads="1"/>
          </p:cNvSpPr>
          <p:nvPr>
            <p:ph type="body" idx="1"/>
          </p:nvPr>
        </p:nvSpPr>
        <p:spPr>
          <a:xfrm>
            <a:off x="457200" y="1600200"/>
            <a:ext cx="5867400" cy="4800600"/>
          </a:xfrm>
        </p:spPr>
        <p:txBody>
          <a:bodyPr/>
          <a:lstStyle/>
          <a:p>
            <a:pPr eaLnBrk="1" hangingPunct="1">
              <a:lnSpc>
                <a:spcPct val="90000"/>
              </a:lnSpc>
              <a:defRPr/>
            </a:pPr>
            <a:r>
              <a:rPr lang="en-US" altLang="en-US"/>
              <a:t>A neighborhood assessment can provide a “road map” that can be used to address problems and community needs.  </a:t>
            </a:r>
          </a:p>
          <a:p>
            <a:pPr eaLnBrk="1" hangingPunct="1">
              <a:lnSpc>
                <a:spcPct val="90000"/>
              </a:lnSpc>
              <a:defRPr/>
            </a:pPr>
            <a:r>
              <a:rPr lang="en-US" altLang="en-US"/>
              <a:t>A neighborhood assessment can also highlight other organizations – local government, local civic groups, etc. – that might need to be involved. </a:t>
            </a:r>
          </a:p>
        </p:txBody>
      </p:sp>
      <p:pic>
        <p:nvPicPr>
          <p:cNvPr id="25606" name="Picture 4" descr="MCj02372420000[1]">
            <a:extLst>
              <a:ext uri="{FF2B5EF4-FFF2-40B4-BE49-F238E27FC236}">
                <a16:creationId xmlns:a16="http://schemas.microsoft.com/office/drawing/2014/main" id="{B2CF5BDE-0D4C-4C94-988B-7B49209EB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3840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AutoShape 5">
            <a:hlinkClick r:id="rId3" action="ppaction://hlinkfile" highlightClick="1"/>
            <a:extLst>
              <a:ext uri="{FF2B5EF4-FFF2-40B4-BE49-F238E27FC236}">
                <a16:creationId xmlns:a16="http://schemas.microsoft.com/office/drawing/2014/main" id="{99AE66E5-8974-40CF-B857-C13D22B69159}"/>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1C4D402-EE8B-4306-B51F-FEC64C952D42}"/>
              </a:ext>
            </a:extLst>
          </p:cNvPr>
          <p:cNvSpPr>
            <a:spLocks noGrp="1"/>
          </p:cNvSpPr>
          <p:nvPr>
            <p:ph type="ftr" sz="quarter" idx="10"/>
          </p:nvPr>
        </p:nvSpPr>
        <p:spPr/>
        <p:txBody>
          <a:bodyPr/>
          <a:lstStyle/>
          <a:p>
            <a:pPr>
              <a:defRPr/>
            </a:pPr>
            <a:r>
              <a:rPr lang="en-US" altLang="en-US"/>
              <a:t>2014 ©National Crime Prevention Council  www.ncpc.org</a:t>
            </a:r>
          </a:p>
        </p:txBody>
      </p:sp>
      <p:sp>
        <p:nvSpPr>
          <p:cNvPr id="7" name="Slide Number Placeholder 4">
            <a:extLst>
              <a:ext uri="{FF2B5EF4-FFF2-40B4-BE49-F238E27FC236}">
                <a16:creationId xmlns:a16="http://schemas.microsoft.com/office/drawing/2014/main" id="{DCCDFFBE-7B9C-48C5-B3E1-99D098441A68}"/>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FE1803D4-2DD8-4439-B9C8-85F110254342}" type="slidenum">
              <a:rPr lang="en-US" altLang="en-US" sz="1200">
                <a:latin typeface="Tahoma" panose="020B0604030504040204" pitchFamily="34" charset="0"/>
              </a:rPr>
              <a:pPr>
                <a:spcBef>
                  <a:spcPct val="0"/>
                </a:spcBef>
                <a:buClrTx/>
                <a:buSzTx/>
                <a:buFontTx/>
                <a:buNone/>
              </a:pPr>
              <a:t>11</a:t>
            </a:fld>
            <a:endParaRPr lang="en-US" altLang="en-US" sz="1200">
              <a:latin typeface="Tahoma" panose="020B0604030504040204" pitchFamily="34" charset="0"/>
            </a:endParaRPr>
          </a:p>
        </p:txBody>
      </p:sp>
      <p:sp>
        <p:nvSpPr>
          <p:cNvPr id="53250" name="Rectangle 2">
            <a:extLst>
              <a:ext uri="{FF2B5EF4-FFF2-40B4-BE49-F238E27FC236}">
                <a16:creationId xmlns:a16="http://schemas.microsoft.com/office/drawing/2014/main" id="{8DA5DEC6-0DE4-4C7D-9460-4C8FA4B34C69}"/>
              </a:ext>
            </a:extLst>
          </p:cNvPr>
          <p:cNvSpPr>
            <a:spLocks noGrp="1" noChangeArrowheads="1"/>
          </p:cNvSpPr>
          <p:nvPr>
            <p:ph type="title"/>
          </p:nvPr>
        </p:nvSpPr>
        <p:spPr/>
        <p:txBody>
          <a:bodyPr/>
          <a:lstStyle/>
          <a:p>
            <a:pPr eaLnBrk="1" hangingPunct="1">
              <a:defRPr/>
            </a:pPr>
            <a:r>
              <a:rPr lang="en-US" altLang="en-US" sz="4400"/>
              <a:t>Community Assessments</a:t>
            </a:r>
          </a:p>
        </p:txBody>
      </p:sp>
      <p:sp>
        <p:nvSpPr>
          <p:cNvPr id="53251" name="Rectangle 3">
            <a:extLst>
              <a:ext uri="{FF2B5EF4-FFF2-40B4-BE49-F238E27FC236}">
                <a16:creationId xmlns:a16="http://schemas.microsoft.com/office/drawing/2014/main" id="{94A2782F-F37E-4E69-9663-31FEC87C18F4}"/>
              </a:ext>
            </a:extLst>
          </p:cNvPr>
          <p:cNvSpPr>
            <a:spLocks noGrp="1" noChangeArrowheads="1"/>
          </p:cNvSpPr>
          <p:nvPr>
            <p:ph type="body" idx="1"/>
          </p:nvPr>
        </p:nvSpPr>
        <p:spPr/>
        <p:txBody>
          <a:bodyPr/>
          <a:lstStyle/>
          <a:p>
            <a:pPr eaLnBrk="1" hangingPunct="1">
              <a:lnSpc>
                <a:spcPct val="90000"/>
              </a:lnSpc>
              <a:defRPr/>
            </a:pPr>
            <a:r>
              <a:rPr lang="en-US" altLang="en-US"/>
              <a:t>Collect crime data from police and residents.  </a:t>
            </a:r>
          </a:p>
          <a:p>
            <a:pPr lvl="1" eaLnBrk="1" hangingPunct="1">
              <a:lnSpc>
                <a:spcPct val="90000"/>
              </a:lnSpc>
              <a:defRPr/>
            </a:pPr>
            <a:r>
              <a:rPr lang="en-US" altLang="en-US"/>
              <a:t>What types of crimes have been reported? </a:t>
            </a:r>
          </a:p>
          <a:p>
            <a:pPr lvl="1" eaLnBrk="1" hangingPunct="1">
              <a:lnSpc>
                <a:spcPct val="90000"/>
              </a:lnSpc>
              <a:defRPr/>
            </a:pPr>
            <a:r>
              <a:rPr lang="en-US" altLang="en-US"/>
              <a:t>What details are available about these crimes?</a:t>
            </a:r>
          </a:p>
          <a:p>
            <a:pPr lvl="1" eaLnBrk="1" hangingPunct="1">
              <a:lnSpc>
                <a:spcPct val="90000"/>
              </a:lnSpc>
              <a:defRPr/>
            </a:pPr>
            <a:r>
              <a:rPr lang="en-US" altLang="en-US"/>
              <a:t>Do patterns of crime show up?</a:t>
            </a:r>
          </a:p>
          <a:p>
            <a:pPr lvl="1" eaLnBrk="1" hangingPunct="1">
              <a:lnSpc>
                <a:spcPct val="90000"/>
              </a:lnSpc>
              <a:defRPr/>
            </a:pPr>
            <a:r>
              <a:rPr lang="en-US" altLang="en-US"/>
              <a:t>Are there specific “hot spots” where many incidents have occurred? </a:t>
            </a:r>
          </a:p>
          <a:p>
            <a:pPr lvl="1" eaLnBrk="1" hangingPunct="1">
              <a:lnSpc>
                <a:spcPct val="90000"/>
              </a:lnSpc>
              <a:buFontTx/>
              <a:buNone/>
              <a:defRPr/>
            </a:pPr>
            <a:endParaRPr lang="en-US" altLang="en-US"/>
          </a:p>
        </p:txBody>
      </p:sp>
      <p:pic>
        <p:nvPicPr>
          <p:cNvPr id="26630" name="Picture 4" descr="MPj04067740000[1]">
            <a:extLst>
              <a:ext uri="{FF2B5EF4-FFF2-40B4-BE49-F238E27FC236}">
                <a16:creationId xmlns:a16="http://schemas.microsoft.com/office/drawing/2014/main" id="{DFD4EDBC-8BD5-4478-82CE-DF0250F9C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91000"/>
            <a:ext cx="1938338"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AutoShape 5">
            <a:hlinkClick r:id="rId3" action="ppaction://hlinkfile" highlightClick="1"/>
            <a:extLst>
              <a:ext uri="{FF2B5EF4-FFF2-40B4-BE49-F238E27FC236}">
                <a16:creationId xmlns:a16="http://schemas.microsoft.com/office/drawing/2014/main" id="{A18964E3-7A19-497F-BA8C-DE923F7E5F57}"/>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D589385A-594D-4B91-B59B-A07AAB76E7BA}"/>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1A0A6B01-F393-4D8C-B328-859A3B2EFDA5}"/>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3FB05C06-ABD9-46DF-972B-EDF545C8CC2B}" type="slidenum">
              <a:rPr lang="en-US" altLang="en-US" sz="1200">
                <a:latin typeface="Tahoma" panose="020B0604030504040204" pitchFamily="34" charset="0"/>
              </a:rPr>
              <a:pPr>
                <a:spcBef>
                  <a:spcPct val="0"/>
                </a:spcBef>
                <a:buClrTx/>
                <a:buSzTx/>
                <a:buFontTx/>
                <a:buNone/>
              </a:pPr>
              <a:t>12</a:t>
            </a:fld>
            <a:endParaRPr lang="en-US" altLang="en-US" sz="1200">
              <a:latin typeface="Tahoma" panose="020B0604030504040204" pitchFamily="34" charset="0"/>
            </a:endParaRPr>
          </a:p>
        </p:txBody>
      </p:sp>
      <p:sp>
        <p:nvSpPr>
          <p:cNvPr id="54274" name="Rectangle 2">
            <a:extLst>
              <a:ext uri="{FF2B5EF4-FFF2-40B4-BE49-F238E27FC236}">
                <a16:creationId xmlns:a16="http://schemas.microsoft.com/office/drawing/2014/main" id="{CEB712BC-D250-4E34-9AF0-41DB60CB1271}"/>
              </a:ext>
            </a:extLst>
          </p:cNvPr>
          <p:cNvSpPr>
            <a:spLocks noGrp="1" noChangeArrowheads="1"/>
          </p:cNvSpPr>
          <p:nvPr>
            <p:ph type="title"/>
          </p:nvPr>
        </p:nvSpPr>
        <p:spPr/>
        <p:txBody>
          <a:bodyPr/>
          <a:lstStyle/>
          <a:p>
            <a:pPr eaLnBrk="1" hangingPunct="1">
              <a:defRPr/>
            </a:pPr>
            <a:r>
              <a:rPr lang="en-US" altLang="en-US"/>
              <a:t>Community Assessments </a:t>
            </a:r>
            <a:r>
              <a:rPr lang="en-US" altLang="en-US" sz="2800"/>
              <a:t>(continued)</a:t>
            </a:r>
          </a:p>
        </p:txBody>
      </p:sp>
      <p:sp>
        <p:nvSpPr>
          <p:cNvPr id="54275" name="Rectangle 3">
            <a:extLst>
              <a:ext uri="{FF2B5EF4-FFF2-40B4-BE49-F238E27FC236}">
                <a16:creationId xmlns:a16="http://schemas.microsoft.com/office/drawing/2014/main" id="{CEB8E666-BE27-431B-9CAA-2AC6B257A236}"/>
              </a:ext>
            </a:extLst>
          </p:cNvPr>
          <p:cNvSpPr>
            <a:spLocks noGrp="1" noChangeArrowheads="1"/>
          </p:cNvSpPr>
          <p:nvPr>
            <p:ph type="body" idx="1"/>
          </p:nvPr>
        </p:nvSpPr>
        <p:spPr>
          <a:xfrm>
            <a:off x="457200" y="1752600"/>
            <a:ext cx="8229600" cy="4495800"/>
          </a:xfrm>
        </p:spPr>
        <p:txBody>
          <a:bodyPr/>
          <a:lstStyle/>
          <a:p>
            <a:pPr eaLnBrk="1" hangingPunct="1">
              <a:defRPr/>
            </a:pPr>
            <a:r>
              <a:rPr lang="en-US" altLang="en-US"/>
              <a:t>What have residents noticed in general about the community? </a:t>
            </a:r>
          </a:p>
          <a:p>
            <a:pPr eaLnBrk="1" hangingPunct="1">
              <a:defRPr/>
            </a:pPr>
            <a:r>
              <a:rPr lang="en-US" altLang="en-US"/>
              <a:t>What types of activities have residents noticed?  Which are positive, which are negative? </a:t>
            </a:r>
          </a:p>
          <a:p>
            <a:pPr eaLnBrk="1" hangingPunct="1">
              <a:defRPr/>
            </a:pPr>
            <a:r>
              <a:rPr lang="en-US" altLang="en-US"/>
              <a:t>What can be said about activities of concern?  Where, when (what time of day or week)? </a:t>
            </a:r>
          </a:p>
        </p:txBody>
      </p:sp>
      <p:sp>
        <p:nvSpPr>
          <p:cNvPr id="27654" name="AutoShape 4">
            <a:hlinkClick r:id="rId3" action="ppaction://hlinkfile" highlightClick="1"/>
            <a:extLst>
              <a:ext uri="{FF2B5EF4-FFF2-40B4-BE49-F238E27FC236}">
                <a16:creationId xmlns:a16="http://schemas.microsoft.com/office/drawing/2014/main" id="{06F3BBFA-2B13-499B-B96C-6CEC4C25EF73}"/>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80D6091E-585E-42DA-AABB-8C99A4A9CE45}"/>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7477AB76-2BBC-45B9-9B34-8F0027980F14}"/>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9AE5F2BF-2944-4A01-A615-E7CF25C44538}" type="slidenum">
              <a:rPr lang="en-US" altLang="en-US" sz="1200">
                <a:latin typeface="Tahoma" panose="020B0604030504040204" pitchFamily="34" charset="0"/>
              </a:rPr>
              <a:pPr>
                <a:spcBef>
                  <a:spcPct val="0"/>
                </a:spcBef>
                <a:buClrTx/>
                <a:buSzTx/>
                <a:buFontTx/>
                <a:buNone/>
              </a:pPr>
              <a:t>13</a:t>
            </a:fld>
            <a:endParaRPr lang="en-US" altLang="en-US" sz="1200">
              <a:latin typeface="Tahoma" panose="020B0604030504040204" pitchFamily="34" charset="0"/>
            </a:endParaRPr>
          </a:p>
        </p:txBody>
      </p:sp>
      <p:sp>
        <p:nvSpPr>
          <p:cNvPr id="76802" name="Rectangle 2">
            <a:extLst>
              <a:ext uri="{FF2B5EF4-FFF2-40B4-BE49-F238E27FC236}">
                <a16:creationId xmlns:a16="http://schemas.microsoft.com/office/drawing/2014/main" id="{6933B42A-7899-4B6E-9207-E24D25F3F86C}"/>
              </a:ext>
            </a:extLst>
          </p:cNvPr>
          <p:cNvSpPr>
            <a:spLocks noGrp="1" noChangeArrowheads="1"/>
          </p:cNvSpPr>
          <p:nvPr>
            <p:ph type="title"/>
          </p:nvPr>
        </p:nvSpPr>
        <p:spPr/>
        <p:txBody>
          <a:bodyPr/>
          <a:lstStyle/>
          <a:p>
            <a:pPr eaLnBrk="1" hangingPunct="1">
              <a:defRPr/>
            </a:pPr>
            <a:r>
              <a:rPr lang="en-US" altLang="en-US"/>
              <a:t>Community Assessments </a:t>
            </a:r>
            <a:r>
              <a:rPr lang="en-US" altLang="en-US" sz="2800"/>
              <a:t>(continued)</a:t>
            </a:r>
          </a:p>
        </p:txBody>
      </p:sp>
      <p:sp>
        <p:nvSpPr>
          <p:cNvPr id="76803" name="Rectangle 3">
            <a:extLst>
              <a:ext uri="{FF2B5EF4-FFF2-40B4-BE49-F238E27FC236}">
                <a16:creationId xmlns:a16="http://schemas.microsoft.com/office/drawing/2014/main" id="{2F5F7C8A-0CEA-48A7-A9AB-E64DE01EB699}"/>
              </a:ext>
            </a:extLst>
          </p:cNvPr>
          <p:cNvSpPr>
            <a:spLocks noGrp="1" noChangeArrowheads="1"/>
          </p:cNvSpPr>
          <p:nvPr>
            <p:ph type="body" idx="1"/>
          </p:nvPr>
        </p:nvSpPr>
        <p:spPr>
          <a:xfrm>
            <a:off x="533400" y="1676400"/>
            <a:ext cx="7848600" cy="3810000"/>
          </a:xfrm>
        </p:spPr>
        <p:txBody>
          <a:bodyPr/>
          <a:lstStyle/>
          <a:p>
            <a:pPr eaLnBrk="1" hangingPunct="1">
              <a:lnSpc>
                <a:spcPct val="90000"/>
              </a:lnSpc>
              <a:defRPr/>
            </a:pPr>
            <a:r>
              <a:rPr lang="en-US" altLang="en-US" sz="2800"/>
              <a:t>Conduct a survey of residents.  </a:t>
            </a:r>
          </a:p>
          <a:p>
            <a:pPr lvl="1" eaLnBrk="1" hangingPunct="1">
              <a:lnSpc>
                <a:spcPct val="90000"/>
              </a:lnSpc>
              <a:defRPr/>
            </a:pPr>
            <a:r>
              <a:rPr lang="en-US" altLang="en-US"/>
              <a:t>Ask about their observations of the neighborhood.</a:t>
            </a:r>
          </a:p>
          <a:p>
            <a:pPr lvl="1" eaLnBrk="1" hangingPunct="1">
              <a:lnSpc>
                <a:spcPct val="90000"/>
              </a:lnSpc>
              <a:defRPr/>
            </a:pPr>
            <a:r>
              <a:rPr lang="en-US" altLang="en-US"/>
              <a:t>Ask about their concerns and things they want to see happen.</a:t>
            </a:r>
          </a:p>
          <a:p>
            <a:pPr eaLnBrk="1" hangingPunct="1">
              <a:lnSpc>
                <a:spcPct val="90000"/>
              </a:lnSpc>
              <a:defRPr/>
            </a:pPr>
            <a:r>
              <a:rPr lang="en-US" altLang="en-US" sz="2800"/>
              <a:t>Have responses sent anonymously to one person who compiles the responses. </a:t>
            </a:r>
          </a:p>
          <a:p>
            <a:pPr eaLnBrk="1" hangingPunct="1">
              <a:lnSpc>
                <a:spcPct val="90000"/>
              </a:lnSpc>
              <a:defRPr/>
            </a:pPr>
            <a:r>
              <a:rPr lang="en-US" altLang="en-US" sz="2800"/>
              <a:t>Report on the responses at the next meeting.   Identify those for which solutions are apparent and those that need investigating.  Be sure someone takes notes. </a:t>
            </a:r>
          </a:p>
        </p:txBody>
      </p:sp>
      <p:sp>
        <p:nvSpPr>
          <p:cNvPr id="29702" name="AutoShape 4">
            <a:hlinkClick r:id="rId3" action="ppaction://hlinkfile" highlightClick="1"/>
            <a:extLst>
              <a:ext uri="{FF2B5EF4-FFF2-40B4-BE49-F238E27FC236}">
                <a16:creationId xmlns:a16="http://schemas.microsoft.com/office/drawing/2014/main" id="{3744AFE3-3264-45DD-97B3-F829956B92BB}"/>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603AA4B1-6BC8-43B6-A56E-892C63B42994}"/>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6A48010A-3BE0-4E8A-8D9E-4749D4AC4C0D}"/>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0CDCEF57-5D83-427C-B66B-93FD66B123D7}" type="slidenum">
              <a:rPr lang="en-US" altLang="en-US" sz="1200">
                <a:latin typeface="Tahoma" panose="020B0604030504040204" pitchFamily="34" charset="0"/>
              </a:rPr>
              <a:pPr>
                <a:spcBef>
                  <a:spcPct val="0"/>
                </a:spcBef>
                <a:buClrTx/>
                <a:buSzTx/>
                <a:buFontTx/>
                <a:buNone/>
              </a:pPr>
              <a:t>14</a:t>
            </a:fld>
            <a:endParaRPr lang="en-US" altLang="en-US" sz="1200">
              <a:latin typeface="Tahoma" panose="020B0604030504040204" pitchFamily="34" charset="0"/>
            </a:endParaRPr>
          </a:p>
        </p:txBody>
      </p:sp>
      <p:sp>
        <p:nvSpPr>
          <p:cNvPr id="57346" name="Rectangle 2">
            <a:extLst>
              <a:ext uri="{FF2B5EF4-FFF2-40B4-BE49-F238E27FC236}">
                <a16:creationId xmlns:a16="http://schemas.microsoft.com/office/drawing/2014/main" id="{41C6B972-0C71-4B11-A005-07EDEA6640A5}"/>
              </a:ext>
            </a:extLst>
          </p:cNvPr>
          <p:cNvSpPr>
            <a:spLocks noGrp="1" noChangeArrowheads="1"/>
          </p:cNvSpPr>
          <p:nvPr>
            <p:ph type="title"/>
          </p:nvPr>
        </p:nvSpPr>
        <p:spPr/>
        <p:txBody>
          <a:bodyPr/>
          <a:lstStyle/>
          <a:p>
            <a:pPr eaLnBrk="1" hangingPunct="1">
              <a:defRPr/>
            </a:pPr>
            <a:r>
              <a:rPr lang="en-US" altLang="en-US"/>
              <a:t>Crime Prevention Through Environmental Design</a:t>
            </a:r>
          </a:p>
        </p:txBody>
      </p:sp>
      <p:sp>
        <p:nvSpPr>
          <p:cNvPr id="57347" name="Rectangle 3">
            <a:extLst>
              <a:ext uri="{FF2B5EF4-FFF2-40B4-BE49-F238E27FC236}">
                <a16:creationId xmlns:a16="http://schemas.microsoft.com/office/drawing/2014/main" id="{40C11304-34B2-43F7-9F3C-2221ABBF2889}"/>
              </a:ext>
            </a:extLst>
          </p:cNvPr>
          <p:cNvSpPr>
            <a:spLocks noGrp="1" noChangeArrowheads="1"/>
          </p:cNvSpPr>
          <p:nvPr>
            <p:ph type="body" idx="1"/>
          </p:nvPr>
        </p:nvSpPr>
        <p:spPr>
          <a:xfrm>
            <a:off x="457200" y="2057400"/>
            <a:ext cx="8229600" cy="4495800"/>
          </a:xfrm>
        </p:spPr>
        <p:txBody>
          <a:bodyPr/>
          <a:lstStyle/>
          <a:p>
            <a:pPr eaLnBrk="1" hangingPunct="1">
              <a:defRPr/>
            </a:pPr>
            <a:r>
              <a:rPr lang="en-US" altLang="en-US"/>
              <a:t>Crime Prevention Through Environmental Design (CPTED) is a way of looking at changing the environment to increase prevention factors and decrease crime problems.  </a:t>
            </a:r>
          </a:p>
        </p:txBody>
      </p:sp>
      <p:sp>
        <p:nvSpPr>
          <p:cNvPr id="31750" name="AutoShape 4">
            <a:hlinkClick r:id="rId3" action="ppaction://hlinkfile" highlightClick="1"/>
            <a:extLst>
              <a:ext uri="{FF2B5EF4-FFF2-40B4-BE49-F238E27FC236}">
                <a16:creationId xmlns:a16="http://schemas.microsoft.com/office/drawing/2014/main" id="{83DABC0C-236A-4B2E-88EE-D10DDD6294E7}"/>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2B65E3-9C21-44DE-B012-8A5A331E97D0}"/>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FA406902-3311-452A-BCFB-DC6224C90C2D}"/>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D1109674-F3F4-4D94-81C1-A36659DADA2D}" type="slidenum">
              <a:rPr lang="en-US" altLang="en-US" sz="1200">
                <a:latin typeface="Tahoma" panose="020B0604030504040204" pitchFamily="34" charset="0"/>
              </a:rPr>
              <a:pPr>
                <a:spcBef>
                  <a:spcPct val="0"/>
                </a:spcBef>
                <a:buClrTx/>
                <a:buSzTx/>
                <a:buFontTx/>
                <a:buNone/>
              </a:pPr>
              <a:t>15</a:t>
            </a:fld>
            <a:endParaRPr lang="en-US" altLang="en-US" sz="1200">
              <a:latin typeface="Tahoma" panose="020B0604030504040204" pitchFamily="34" charset="0"/>
            </a:endParaRPr>
          </a:p>
        </p:txBody>
      </p:sp>
      <p:sp>
        <p:nvSpPr>
          <p:cNvPr id="174082" name="Rectangle 2">
            <a:extLst>
              <a:ext uri="{FF2B5EF4-FFF2-40B4-BE49-F238E27FC236}">
                <a16:creationId xmlns:a16="http://schemas.microsoft.com/office/drawing/2014/main" id="{DF058FDE-E5E1-48A6-B5F5-CD6FD133E9E7}"/>
              </a:ext>
            </a:extLst>
          </p:cNvPr>
          <p:cNvSpPr>
            <a:spLocks noGrp="1" noChangeArrowheads="1"/>
          </p:cNvSpPr>
          <p:nvPr>
            <p:ph type="title"/>
          </p:nvPr>
        </p:nvSpPr>
        <p:spPr/>
        <p:txBody>
          <a:bodyPr/>
          <a:lstStyle/>
          <a:p>
            <a:pPr eaLnBrk="1" hangingPunct="1">
              <a:defRPr/>
            </a:pPr>
            <a:r>
              <a:rPr lang="en-US" altLang="en-US">
                <a:cs typeface="Times New Roman" pitchFamily="18" charset="0"/>
              </a:rPr>
              <a:t>CPTED Principles</a:t>
            </a:r>
          </a:p>
        </p:txBody>
      </p:sp>
      <p:sp>
        <p:nvSpPr>
          <p:cNvPr id="174083" name="Rectangle 3">
            <a:extLst>
              <a:ext uri="{FF2B5EF4-FFF2-40B4-BE49-F238E27FC236}">
                <a16:creationId xmlns:a16="http://schemas.microsoft.com/office/drawing/2014/main" id="{2073A226-A23C-405E-8277-A09FDE425A9A}"/>
              </a:ext>
            </a:extLst>
          </p:cNvPr>
          <p:cNvSpPr>
            <a:spLocks noGrp="1" noChangeArrowheads="1"/>
          </p:cNvSpPr>
          <p:nvPr>
            <p:ph type="body" idx="1"/>
          </p:nvPr>
        </p:nvSpPr>
        <p:spPr>
          <a:xfrm>
            <a:off x="457200" y="1447800"/>
            <a:ext cx="8458200" cy="4191000"/>
          </a:xfrm>
        </p:spPr>
        <p:txBody>
          <a:bodyPr/>
          <a:lstStyle/>
          <a:p>
            <a:pPr eaLnBrk="1" hangingPunct="1">
              <a:defRPr/>
            </a:pPr>
            <a:r>
              <a:rPr lang="en-US" altLang="en-US" sz="3600">
                <a:cs typeface="Times New Roman" pitchFamily="18" charset="0"/>
              </a:rPr>
              <a:t>CPTED seeks to strengthen:</a:t>
            </a:r>
          </a:p>
          <a:p>
            <a:pPr lvl="1" eaLnBrk="1" hangingPunct="1">
              <a:defRPr/>
            </a:pPr>
            <a:r>
              <a:rPr lang="en-US" altLang="en-US" sz="3200">
                <a:cs typeface="Times New Roman" pitchFamily="18" charset="0"/>
              </a:rPr>
              <a:t>Natural Surveillance</a:t>
            </a:r>
          </a:p>
          <a:p>
            <a:pPr lvl="1" eaLnBrk="1" hangingPunct="1">
              <a:defRPr/>
            </a:pPr>
            <a:r>
              <a:rPr lang="en-US" altLang="en-US" sz="3200">
                <a:cs typeface="Times New Roman" pitchFamily="18" charset="0"/>
              </a:rPr>
              <a:t>Access Management</a:t>
            </a:r>
          </a:p>
          <a:p>
            <a:pPr lvl="1" eaLnBrk="1" hangingPunct="1">
              <a:defRPr/>
            </a:pPr>
            <a:r>
              <a:rPr lang="en-US" altLang="en-US" sz="3200">
                <a:cs typeface="Times New Roman" pitchFamily="18" charset="0"/>
              </a:rPr>
              <a:t>Territoriality</a:t>
            </a:r>
          </a:p>
          <a:p>
            <a:pPr lvl="1" eaLnBrk="1" hangingPunct="1">
              <a:defRPr/>
            </a:pPr>
            <a:r>
              <a:rPr lang="en-US" altLang="en-US" sz="3200">
                <a:cs typeface="Times New Roman" pitchFamily="18" charset="0"/>
              </a:rPr>
              <a:t>Physical Maintenance</a:t>
            </a:r>
          </a:p>
          <a:p>
            <a:pPr lvl="1" eaLnBrk="1" hangingPunct="1">
              <a:defRPr/>
            </a:pPr>
            <a:r>
              <a:rPr lang="en-US" altLang="en-US" sz="3200">
                <a:cs typeface="Times New Roman" pitchFamily="18" charset="0"/>
              </a:rPr>
              <a:t>Order Maintenance</a:t>
            </a:r>
          </a:p>
          <a:p>
            <a:pPr lvl="1" eaLnBrk="1" hangingPunct="1">
              <a:defRPr/>
            </a:pPr>
            <a:r>
              <a:rPr lang="en-US" altLang="en-US" sz="3200">
                <a:cs typeface="Times New Roman" pitchFamily="18" charset="0"/>
              </a:rPr>
              <a:t>Activity Support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ADCEF46D-DFF2-46FE-95FF-17C1FC0FF6E5}"/>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1EC26568-8B30-423A-8B5C-D7978C28E97E}"/>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94971829-74F0-466C-92E7-8F5E395C8C26}" type="slidenum">
              <a:rPr lang="en-US" altLang="en-US" sz="1200">
                <a:latin typeface="Tahoma" panose="020B0604030504040204" pitchFamily="34" charset="0"/>
              </a:rPr>
              <a:pPr>
                <a:spcBef>
                  <a:spcPct val="0"/>
                </a:spcBef>
                <a:buClrTx/>
                <a:buSzTx/>
                <a:buFontTx/>
                <a:buNone/>
              </a:pPr>
              <a:t>16</a:t>
            </a:fld>
            <a:endParaRPr lang="en-US" altLang="en-US" sz="1200">
              <a:latin typeface="Tahoma" panose="020B0604030504040204" pitchFamily="34" charset="0"/>
            </a:endParaRPr>
          </a:p>
        </p:txBody>
      </p:sp>
      <p:sp>
        <p:nvSpPr>
          <p:cNvPr id="63490" name="Rectangle 2">
            <a:extLst>
              <a:ext uri="{FF2B5EF4-FFF2-40B4-BE49-F238E27FC236}">
                <a16:creationId xmlns:a16="http://schemas.microsoft.com/office/drawing/2014/main" id="{0A586134-20CC-461E-8A1E-467205C62201}"/>
              </a:ext>
            </a:extLst>
          </p:cNvPr>
          <p:cNvSpPr>
            <a:spLocks noGrp="1" noChangeArrowheads="1"/>
          </p:cNvSpPr>
          <p:nvPr>
            <p:ph type="title"/>
          </p:nvPr>
        </p:nvSpPr>
        <p:spPr>
          <a:xfrm>
            <a:off x="381000" y="457200"/>
            <a:ext cx="8229600" cy="1143000"/>
          </a:xfrm>
        </p:spPr>
        <p:txBody>
          <a:bodyPr/>
          <a:lstStyle/>
          <a:p>
            <a:pPr eaLnBrk="1" hangingPunct="1">
              <a:defRPr/>
            </a:pPr>
            <a:r>
              <a:rPr lang="en-US" altLang="en-US"/>
              <a:t>Crime Prevention Through Environmental Design </a:t>
            </a:r>
            <a:r>
              <a:rPr lang="en-US" altLang="en-US" sz="2800"/>
              <a:t>(continued)</a:t>
            </a:r>
          </a:p>
        </p:txBody>
      </p:sp>
      <p:sp>
        <p:nvSpPr>
          <p:cNvPr id="63491" name="Rectangle 3">
            <a:extLst>
              <a:ext uri="{FF2B5EF4-FFF2-40B4-BE49-F238E27FC236}">
                <a16:creationId xmlns:a16="http://schemas.microsoft.com/office/drawing/2014/main" id="{4A509E36-FEBC-4664-B2E9-68CF268A7FCA}"/>
              </a:ext>
            </a:extLst>
          </p:cNvPr>
          <p:cNvSpPr>
            <a:spLocks noGrp="1" noChangeArrowheads="1"/>
          </p:cNvSpPr>
          <p:nvPr>
            <p:ph type="body" idx="1"/>
          </p:nvPr>
        </p:nvSpPr>
        <p:spPr>
          <a:xfrm>
            <a:off x="609600" y="1752600"/>
            <a:ext cx="7620000" cy="4495800"/>
          </a:xfrm>
        </p:spPr>
        <p:txBody>
          <a:bodyPr/>
          <a:lstStyle/>
          <a:p>
            <a:pPr eaLnBrk="1" hangingPunct="1">
              <a:defRPr/>
            </a:pPr>
            <a:r>
              <a:rPr lang="en-US" altLang="en-US" sz="2800"/>
              <a:t>Local law enforcement agencies frequently have officers on staff who have been trained in CPTED principles.  Seek the help of such an officer, to coordinate a neighborhood review. </a:t>
            </a:r>
          </a:p>
          <a:p>
            <a:pPr eaLnBrk="1" hangingPunct="1">
              <a:defRPr/>
            </a:pPr>
            <a:r>
              <a:rPr lang="en-US" altLang="en-US" sz="2800"/>
              <a:t>CPTED seeks to identify problems and strengths by asking questions such as </a:t>
            </a:r>
          </a:p>
          <a:p>
            <a:pPr lvl="1" eaLnBrk="1" hangingPunct="1">
              <a:defRPr/>
            </a:pPr>
            <a:r>
              <a:rPr lang="en-US" altLang="en-US" sz="2000"/>
              <a:t>Does this make me feel safe/unsafe? Does it look like someone cares about this space?</a:t>
            </a:r>
          </a:p>
          <a:p>
            <a:pPr lvl="1" eaLnBrk="1" hangingPunct="1">
              <a:defRPr/>
            </a:pPr>
            <a:r>
              <a:rPr lang="en-US" altLang="en-US" sz="2000"/>
              <a:t>What make me feel safer in this space?  What would tell me that someone is taking care of it? </a:t>
            </a:r>
          </a:p>
        </p:txBody>
      </p:sp>
      <p:sp>
        <p:nvSpPr>
          <p:cNvPr id="34822" name="AutoShape 4">
            <a:hlinkClick r:id="rId2" action="ppaction://hlinkfile" highlightClick="1"/>
            <a:extLst>
              <a:ext uri="{FF2B5EF4-FFF2-40B4-BE49-F238E27FC236}">
                <a16:creationId xmlns:a16="http://schemas.microsoft.com/office/drawing/2014/main" id="{22ED0135-A859-4A29-9B35-F7E384CCDFE7}"/>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12310745-4AF0-420C-A326-C17BEFC7EA57}"/>
              </a:ext>
            </a:extLst>
          </p:cNvPr>
          <p:cNvSpPr>
            <a:spLocks noGrp="1"/>
          </p:cNvSpPr>
          <p:nvPr>
            <p:ph type="ftr" sz="quarter" idx="10"/>
          </p:nvPr>
        </p:nvSpPr>
        <p:spPr>
          <a:xfrm>
            <a:off x="3124200" y="6248400"/>
            <a:ext cx="3505200" cy="457200"/>
          </a:xfrm>
        </p:spPr>
        <p:txBody>
          <a:bodyPr/>
          <a:lstStyle/>
          <a:p>
            <a:pPr>
              <a:defRPr/>
            </a:pPr>
            <a:r>
              <a:rPr lang="en-US" altLang="en-US" dirty="0"/>
              <a:t>2014 ©National Crime Prevention Council  www.ncpc.org</a:t>
            </a:r>
          </a:p>
        </p:txBody>
      </p:sp>
      <p:sp>
        <p:nvSpPr>
          <p:cNvPr id="5" name="Slide Number Placeholder 5">
            <a:extLst>
              <a:ext uri="{FF2B5EF4-FFF2-40B4-BE49-F238E27FC236}">
                <a16:creationId xmlns:a16="http://schemas.microsoft.com/office/drawing/2014/main" id="{FE77EF0D-3365-4A46-840D-2EEC0ED0BD51}"/>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5178C041-12F2-4CFB-8EB1-AAE83575C53D}" type="slidenum">
              <a:rPr lang="en-US" altLang="en-US" sz="1200">
                <a:latin typeface="Tahoma" panose="020B0604030504040204" pitchFamily="34" charset="0"/>
              </a:rPr>
              <a:pPr>
                <a:spcBef>
                  <a:spcPct val="0"/>
                </a:spcBef>
                <a:buClrTx/>
                <a:buSzTx/>
                <a:buFontTx/>
                <a:buNone/>
              </a:pPr>
              <a:t>17</a:t>
            </a:fld>
            <a:endParaRPr lang="en-US" altLang="en-US" sz="1200">
              <a:latin typeface="Tahoma" panose="020B0604030504040204" pitchFamily="34" charset="0"/>
            </a:endParaRPr>
          </a:p>
        </p:txBody>
      </p:sp>
      <p:sp>
        <p:nvSpPr>
          <p:cNvPr id="169986" name="Rectangle 2">
            <a:extLst>
              <a:ext uri="{FF2B5EF4-FFF2-40B4-BE49-F238E27FC236}">
                <a16:creationId xmlns:a16="http://schemas.microsoft.com/office/drawing/2014/main" id="{A4FABB03-F1C7-4A23-B15C-65A59C99A8EB}"/>
              </a:ext>
            </a:extLst>
          </p:cNvPr>
          <p:cNvSpPr>
            <a:spLocks noGrp="1" noChangeArrowheads="1"/>
          </p:cNvSpPr>
          <p:nvPr>
            <p:ph type="title"/>
          </p:nvPr>
        </p:nvSpPr>
        <p:spPr>
          <a:xfrm>
            <a:off x="457200" y="457200"/>
            <a:ext cx="8382000" cy="554038"/>
          </a:xfrm>
        </p:spPr>
        <p:txBody>
          <a:bodyPr/>
          <a:lstStyle/>
          <a:p>
            <a:pPr eaLnBrk="1" hangingPunct="1">
              <a:defRPr/>
            </a:pPr>
            <a:r>
              <a:rPr lang="en-US" altLang="en-US" b="1"/>
              <a:t>Safe or Unsafe – </a:t>
            </a:r>
            <a:br>
              <a:rPr lang="en-US" altLang="en-US" b="1"/>
            </a:br>
            <a:r>
              <a:rPr lang="en-US" altLang="en-US" b="1"/>
              <a:t>Residential Street</a:t>
            </a:r>
          </a:p>
        </p:txBody>
      </p:sp>
      <p:pic>
        <p:nvPicPr>
          <p:cNvPr id="35845" name="Picture 3" descr="safe2">
            <a:extLst>
              <a:ext uri="{FF2B5EF4-FFF2-40B4-BE49-F238E27FC236}">
                <a16:creationId xmlns:a16="http://schemas.microsoft.com/office/drawing/2014/main" id="{501EA73A-1A94-4187-BB9C-C60011D60AF2}"/>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14400" y="1447800"/>
            <a:ext cx="7239000" cy="4648200"/>
          </a:xfrm>
          <a:ln>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8C5E716-BFC1-42DD-A1C7-BCA06AB65E5F}"/>
              </a:ext>
            </a:extLst>
          </p:cNvPr>
          <p:cNvSpPr>
            <a:spLocks noGrp="1"/>
          </p:cNvSpPr>
          <p:nvPr>
            <p:ph type="ftr" sz="quarter" idx="10"/>
          </p:nvPr>
        </p:nvSpPr>
        <p:spPr>
          <a:xfrm>
            <a:off x="3124200" y="6248400"/>
            <a:ext cx="3429000" cy="457200"/>
          </a:xfrm>
        </p:spPr>
        <p:txBody>
          <a:bodyPr/>
          <a:lstStyle/>
          <a:p>
            <a:pPr>
              <a:defRPr/>
            </a:pPr>
            <a:r>
              <a:rPr lang="en-US" altLang="en-US" dirty="0"/>
              <a:t>2014 ©National Crime Prevention Council  www.ncpc.org</a:t>
            </a:r>
          </a:p>
        </p:txBody>
      </p:sp>
      <p:sp>
        <p:nvSpPr>
          <p:cNvPr id="5" name="Slide Number Placeholder 5">
            <a:extLst>
              <a:ext uri="{FF2B5EF4-FFF2-40B4-BE49-F238E27FC236}">
                <a16:creationId xmlns:a16="http://schemas.microsoft.com/office/drawing/2014/main" id="{9D3A1C03-2555-4F85-97DB-E6F6B36FD5D9}"/>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63D810FA-E5D4-4D45-BECF-2B0BF9DA6E28}" type="slidenum">
              <a:rPr lang="en-US" altLang="en-US" sz="1200">
                <a:latin typeface="Tahoma" panose="020B0604030504040204" pitchFamily="34" charset="0"/>
              </a:rPr>
              <a:pPr>
                <a:spcBef>
                  <a:spcPct val="0"/>
                </a:spcBef>
                <a:buClrTx/>
                <a:buSzTx/>
                <a:buFontTx/>
                <a:buNone/>
              </a:pPr>
              <a:t>18</a:t>
            </a:fld>
            <a:endParaRPr lang="en-US" altLang="en-US" sz="1200">
              <a:latin typeface="Tahoma" panose="020B0604030504040204" pitchFamily="34" charset="0"/>
            </a:endParaRPr>
          </a:p>
        </p:txBody>
      </p:sp>
      <p:sp>
        <p:nvSpPr>
          <p:cNvPr id="172034" name="Rectangle 2">
            <a:extLst>
              <a:ext uri="{FF2B5EF4-FFF2-40B4-BE49-F238E27FC236}">
                <a16:creationId xmlns:a16="http://schemas.microsoft.com/office/drawing/2014/main" id="{4EDEA92C-8AF3-4535-A8CB-5F19D8FD67A6}"/>
              </a:ext>
            </a:extLst>
          </p:cNvPr>
          <p:cNvSpPr>
            <a:spLocks noGrp="1" noChangeArrowheads="1"/>
          </p:cNvSpPr>
          <p:nvPr>
            <p:ph type="title"/>
          </p:nvPr>
        </p:nvSpPr>
        <p:spPr>
          <a:xfrm>
            <a:off x="457200" y="228600"/>
            <a:ext cx="8382000" cy="1020763"/>
          </a:xfrm>
        </p:spPr>
        <p:txBody>
          <a:bodyPr/>
          <a:lstStyle/>
          <a:p>
            <a:pPr eaLnBrk="1" hangingPunct="1">
              <a:defRPr/>
            </a:pPr>
            <a:r>
              <a:rPr lang="en-US" altLang="en-US" b="1"/>
              <a:t>Safe or Unsafe – </a:t>
            </a:r>
            <a:br>
              <a:rPr lang="en-US" altLang="en-US" b="1"/>
            </a:br>
            <a:r>
              <a:rPr lang="en-US" altLang="en-US" b="1"/>
              <a:t>Open Space</a:t>
            </a:r>
          </a:p>
        </p:txBody>
      </p:sp>
      <p:pic>
        <p:nvPicPr>
          <p:cNvPr id="172035" name="Picture 3">
            <a:extLst>
              <a:ext uri="{FF2B5EF4-FFF2-40B4-BE49-F238E27FC236}">
                <a16:creationId xmlns:a16="http://schemas.microsoft.com/office/drawing/2014/main" id="{E5FA00C5-812E-450F-911B-0A8466AC8E8C}"/>
              </a:ext>
            </a:extLst>
          </p:cNvPr>
          <p:cNvPicPr>
            <a:picLocks noGrp="1" noChangeAspect="1" noChangeArrowheads="1"/>
          </p:cNvPicPr>
          <p:nvPr>
            <p:ph type="clipArt" sz="half" idx="2"/>
          </p:nvPr>
        </p:nvPicPr>
        <p:blipFill>
          <a:blip r:embed="rId3">
            <a:lum bright="-8000" contrast="4000"/>
            <a:extLst>
              <a:ext uri="{28A0092B-C50C-407E-A947-70E740481C1C}">
                <a14:useLocalDpi xmlns:a14="http://schemas.microsoft.com/office/drawing/2010/main" val="0"/>
              </a:ext>
            </a:extLst>
          </a:blip>
          <a:srcRect/>
          <a:stretch>
            <a:fillRect/>
          </a:stretch>
        </p:blipFill>
        <p:spPr>
          <a:xfrm>
            <a:off x="1143000" y="1524000"/>
            <a:ext cx="7010400" cy="4622800"/>
          </a:xfrm>
          <a:noFill/>
          <a:ln w="127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72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D7ABD42-01B9-4D24-9DDA-C5889CCA9E03}"/>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E86D47B1-5A75-415D-A673-20B89050BEDF}"/>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70437E82-AB4A-4850-A55F-BFCB266D32AA}" type="slidenum">
              <a:rPr lang="en-US" altLang="en-US" sz="1200">
                <a:latin typeface="Tahoma" panose="020B0604030504040204" pitchFamily="34" charset="0"/>
              </a:rPr>
              <a:pPr>
                <a:spcBef>
                  <a:spcPct val="0"/>
                </a:spcBef>
                <a:buClrTx/>
                <a:buSzTx/>
                <a:buFontTx/>
                <a:buNone/>
              </a:pPr>
              <a:t>19</a:t>
            </a:fld>
            <a:endParaRPr lang="en-US" altLang="en-US" sz="1200">
              <a:latin typeface="Tahoma" panose="020B0604030504040204" pitchFamily="34" charset="0"/>
            </a:endParaRPr>
          </a:p>
        </p:txBody>
      </p:sp>
      <p:sp>
        <p:nvSpPr>
          <p:cNvPr id="145410" name="Rectangle 2">
            <a:extLst>
              <a:ext uri="{FF2B5EF4-FFF2-40B4-BE49-F238E27FC236}">
                <a16:creationId xmlns:a16="http://schemas.microsoft.com/office/drawing/2014/main" id="{CC483DE2-3CC4-4E14-B668-945DC5483111}"/>
              </a:ext>
            </a:extLst>
          </p:cNvPr>
          <p:cNvSpPr>
            <a:spLocks noGrp="1" noChangeArrowheads="1"/>
          </p:cNvSpPr>
          <p:nvPr>
            <p:ph type="title"/>
          </p:nvPr>
        </p:nvSpPr>
        <p:spPr>
          <a:xfrm>
            <a:off x="457200" y="1356519"/>
            <a:ext cx="8229600" cy="4144962"/>
          </a:xfrm>
        </p:spPr>
        <p:txBody>
          <a:bodyPr/>
          <a:lstStyle/>
          <a:p>
            <a:pPr eaLnBrk="1" hangingPunct="1">
              <a:defRPr/>
            </a:pPr>
            <a:r>
              <a:rPr lang="en-US" altLang="en-US" sz="5400" dirty="0"/>
              <a:t>Strategies to Keep Your</a:t>
            </a:r>
            <a:br>
              <a:rPr lang="en-US" altLang="en-US" sz="5400" dirty="0"/>
            </a:br>
            <a:r>
              <a:rPr lang="en-US" altLang="en-US" sz="5400" dirty="0"/>
              <a:t>Neighborhood Watch</a:t>
            </a:r>
            <a:br>
              <a:rPr lang="en-US" altLang="en-US" sz="5400" dirty="0"/>
            </a:br>
            <a:r>
              <a:rPr lang="en-US" altLang="en-US" sz="5400" dirty="0"/>
              <a:t>Strong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7EFE87-2A7A-4999-8ECF-7C4D145B87B9}"/>
              </a:ext>
            </a:extLst>
          </p:cNvPr>
          <p:cNvSpPr>
            <a:spLocks noGrp="1"/>
          </p:cNvSpPr>
          <p:nvPr>
            <p:ph type="ftr" sz="quarter" idx="10"/>
          </p:nvPr>
        </p:nvSpPr>
        <p:spPr>
          <a:xfrm>
            <a:off x="3124200" y="6248400"/>
            <a:ext cx="3276600" cy="457200"/>
          </a:xfrm>
        </p:spPr>
        <p:txBody>
          <a:bodyPr/>
          <a:lstStyle/>
          <a:p>
            <a:pPr>
              <a:defRPr/>
            </a:pPr>
            <a:r>
              <a:rPr lang="en-US" altLang="en-US"/>
              <a:t>2014 ©National Crime Prevention Council </a:t>
            </a:r>
          </a:p>
          <a:p>
            <a:pPr>
              <a:defRPr/>
            </a:pPr>
            <a:r>
              <a:rPr lang="en-US" altLang="en-US"/>
              <a:t>www.ncpc.org</a:t>
            </a:r>
          </a:p>
        </p:txBody>
      </p:sp>
      <p:sp>
        <p:nvSpPr>
          <p:cNvPr id="5" name="Slide Number Placeholder 4">
            <a:extLst>
              <a:ext uri="{FF2B5EF4-FFF2-40B4-BE49-F238E27FC236}">
                <a16:creationId xmlns:a16="http://schemas.microsoft.com/office/drawing/2014/main" id="{2B778515-2F9B-4CFC-8058-C732014E12FF}"/>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D8E5D362-2B94-4A91-8DAC-EA55EA0BA926}" type="slidenum">
              <a:rPr lang="en-US" altLang="en-US" sz="1200">
                <a:latin typeface="Tahoma" panose="020B0604030504040204" pitchFamily="34" charset="0"/>
              </a:rPr>
              <a:pPr>
                <a:spcBef>
                  <a:spcPct val="0"/>
                </a:spcBef>
                <a:buClrTx/>
                <a:buSzTx/>
                <a:buFontTx/>
                <a:buNone/>
              </a:pPr>
              <a:t>2</a:t>
            </a:fld>
            <a:endParaRPr lang="en-US" altLang="en-US" sz="1200">
              <a:latin typeface="Tahoma" panose="020B0604030504040204" pitchFamily="34" charset="0"/>
            </a:endParaRPr>
          </a:p>
        </p:txBody>
      </p:sp>
      <p:sp>
        <p:nvSpPr>
          <p:cNvPr id="144386" name="Rectangle 2">
            <a:extLst>
              <a:ext uri="{FF2B5EF4-FFF2-40B4-BE49-F238E27FC236}">
                <a16:creationId xmlns:a16="http://schemas.microsoft.com/office/drawing/2014/main" id="{1726D196-648A-4FA0-8532-D484D753DA88}"/>
              </a:ext>
            </a:extLst>
          </p:cNvPr>
          <p:cNvSpPr>
            <a:spLocks noGrp="1" noChangeArrowheads="1"/>
          </p:cNvSpPr>
          <p:nvPr>
            <p:ph type="title"/>
          </p:nvPr>
        </p:nvSpPr>
        <p:spPr>
          <a:xfrm>
            <a:off x="457200" y="381000"/>
            <a:ext cx="8229600" cy="1143000"/>
          </a:xfrm>
        </p:spPr>
        <p:txBody>
          <a:bodyPr/>
          <a:lstStyle/>
          <a:p>
            <a:pPr eaLnBrk="1" hangingPunct="1">
              <a:defRPr/>
            </a:pPr>
            <a:r>
              <a:rPr lang="en-US" altLang="en-US"/>
              <a:t>Goal of Presentation</a:t>
            </a:r>
          </a:p>
        </p:txBody>
      </p:sp>
      <p:sp>
        <p:nvSpPr>
          <p:cNvPr id="144387" name="Rectangle 3">
            <a:extLst>
              <a:ext uri="{FF2B5EF4-FFF2-40B4-BE49-F238E27FC236}">
                <a16:creationId xmlns:a16="http://schemas.microsoft.com/office/drawing/2014/main" id="{8AE211FD-378C-4300-A449-F22EE273A29E}"/>
              </a:ext>
            </a:extLst>
          </p:cNvPr>
          <p:cNvSpPr>
            <a:spLocks noGrp="1" noChangeArrowheads="1"/>
          </p:cNvSpPr>
          <p:nvPr>
            <p:ph type="body" idx="1"/>
          </p:nvPr>
        </p:nvSpPr>
        <p:spPr>
          <a:xfrm>
            <a:off x="457200" y="2362200"/>
            <a:ext cx="8229600" cy="3429000"/>
          </a:xfrm>
        </p:spPr>
        <p:txBody>
          <a:bodyPr/>
          <a:lstStyle/>
          <a:p>
            <a:pPr algn="ctr" eaLnBrk="1" hangingPunct="1">
              <a:buFont typeface="Wingdings" panose="05000000000000000000" pitchFamily="2" charset="2"/>
              <a:buNone/>
              <a:defRPr/>
            </a:pPr>
            <a:r>
              <a:rPr lang="en-US" altLang="en-US" dirty="0"/>
              <a:t>To provide participants strategies for strengthening their Neighborhood Watch program and explore ways that their program can be connected with homeland security and emergency preparedness.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0DD2146C-4768-40C6-9BC0-FB8E8A31F4D5}"/>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A33024FA-E1F6-4365-A837-10AEDF1DAACB}"/>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EFFEC776-C107-4232-8F51-E301453F1CFE}" type="slidenum">
              <a:rPr lang="en-US" altLang="en-US" sz="1200">
                <a:latin typeface="Tahoma" panose="020B0604030504040204" pitchFamily="34" charset="0"/>
              </a:rPr>
              <a:pPr>
                <a:spcBef>
                  <a:spcPct val="0"/>
                </a:spcBef>
                <a:buClrTx/>
                <a:buSzTx/>
                <a:buFontTx/>
                <a:buNone/>
              </a:pPr>
              <a:t>20</a:t>
            </a:fld>
            <a:endParaRPr lang="en-US" altLang="en-US" sz="1200">
              <a:latin typeface="Tahoma" panose="020B0604030504040204" pitchFamily="34" charset="0"/>
            </a:endParaRPr>
          </a:p>
        </p:txBody>
      </p:sp>
      <p:sp>
        <p:nvSpPr>
          <p:cNvPr id="87042" name="Rectangle 2">
            <a:extLst>
              <a:ext uri="{FF2B5EF4-FFF2-40B4-BE49-F238E27FC236}">
                <a16:creationId xmlns:a16="http://schemas.microsoft.com/office/drawing/2014/main" id="{EA5024DD-18A1-4FDF-BA33-DA270F435696}"/>
              </a:ext>
            </a:extLst>
          </p:cNvPr>
          <p:cNvSpPr>
            <a:spLocks noGrp="1" noChangeArrowheads="1"/>
          </p:cNvSpPr>
          <p:nvPr>
            <p:ph type="title"/>
          </p:nvPr>
        </p:nvSpPr>
        <p:spPr>
          <a:xfrm>
            <a:off x="228600" y="274638"/>
            <a:ext cx="8915400" cy="1143000"/>
          </a:xfrm>
        </p:spPr>
        <p:txBody>
          <a:bodyPr/>
          <a:lstStyle/>
          <a:p>
            <a:pPr eaLnBrk="1" hangingPunct="1">
              <a:defRPr/>
            </a:pPr>
            <a:r>
              <a:rPr lang="en-US" altLang="en-US" sz="4400"/>
              <a:t>A Lasting Neighborhood Watch…</a:t>
            </a:r>
          </a:p>
        </p:txBody>
      </p:sp>
      <p:sp>
        <p:nvSpPr>
          <p:cNvPr id="87043" name="Rectangle 3">
            <a:extLst>
              <a:ext uri="{FF2B5EF4-FFF2-40B4-BE49-F238E27FC236}">
                <a16:creationId xmlns:a16="http://schemas.microsoft.com/office/drawing/2014/main" id="{05C83E70-8E81-4EA4-951B-033E2423277A}"/>
              </a:ext>
            </a:extLst>
          </p:cNvPr>
          <p:cNvSpPr>
            <a:spLocks noGrp="1" noChangeArrowheads="1"/>
          </p:cNvSpPr>
          <p:nvPr>
            <p:ph type="body" idx="1"/>
          </p:nvPr>
        </p:nvSpPr>
        <p:spPr>
          <a:xfrm>
            <a:off x="533400" y="1371600"/>
            <a:ext cx="7772400" cy="4495800"/>
          </a:xfrm>
        </p:spPr>
        <p:txBody>
          <a:bodyPr/>
          <a:lstStyle/>
          <a:p>
            <a:pPr eaLnBrk="1" hangingPunct="1">
              <a:lnSpc>
                <a:spcPct val="90000"/>
              </a:lnSpc>
              <a:defRPr/>
            </a:pPr>
            <a:r>
              <a:rPr lang="en-US" altLang="en-US" sz="2800"/>
              <a:t>Often communities start Neighborhood Watches because of a dramatic crime or increase in crime. When the problem subsides or is forgotten, the program loses momentum.  </a:t>
            </a:r>
          </a:p>
          <a:p>
            <a:pPr eaLnBrk="1" hangingPunct="1">
              <a:lnSpc>
                <a:spcPct val="90000"/>
              </a:lnSpc>
              <a:defRPr/>
            </a:pPr>
            <a:endParaRPr lang="en-US" altLang="en-US" sz="2800"/>
          </a:p>
          <a:p>
            <a:pPr eaLnBrk="1" hangingPunct="1">
              <a:lnSpc>
                <a:spcPct val="90000"/>
              </a:lnSpc>
              <a:defRPr/>
            </a:pPr>
            <a:r>
              <a:rPr lang="en-US" altLang="en-US" sz="2800"/>
              <a:t>Adopt a long-term attitude from the start – your aims are to empower people to prevent crime, to forge bonds among residents and law enforcement, and to build a base for broader community improvement.  </a:t>
            </a:r>
          </a:p>
        </p:txBody>
      </p:sp>
      <p:sp>
        <p:nvSpPr>
          <p:cNvPr id="40966" name="AutoShape 4">
            <a:hlinkClick r:id="rId3" action="ppaction://hlinkfile" highlightClick="1"/>
            <a:extLst>
              <a:ext uri="{FF2B5EF4-FFF2-40B4-BE49-F238E27FC236}">
                <a16:creationId xmlns:a16="http://schemas.microsoft.com/office/drawing/2014/main" id="{884F8F2E-0357-40D8-97A5-59857DE15817}"/>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5E5CD2A-6FA8-4282-8EA1-456653D7E465}"/>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82758D89-B868-4858-B813-63B6AD1C6B52}"/>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9CBDAF7F-21FE-4EF8-9A52-9F5D5FC97DEB}" type="slidenum">
              <a:rPr lang="en-US" altLang="en-US" sz="1200">
                <a:latin typeface="Tahoma" panose="020B0604030504040204" pitchFamily="34" charset="0"/>
              </a:rPr>
              <a:pPr>
                <a:spcBef>
                  <a:spcPct val="0"/>
                </a:spcBef>
                <a:buClrTx/>
                <a:buSzTx/>
                <a:buFontTx/>
                <a:buNone/>
              </a:pPr>
              <a:t>21</a:t>
            </a:fld>
            <a:endParaRPr lang="en-US" altLang="en-US" sz="1200">
              <a:latin typeface="Tahoma" panose="020B0604030504040204" pitchFamily="34" charset="0"/>
            </a:endParaRPr>
          </a:p>
        </p:txBody>
      </p:sp>
      <p:sp>
        <p:nvSpPr>
          <p:cNvPr id="43012" name="Rectangle 2">
            <a:extLst>
              <a:ext uri="{FF2B5EF4-FFF2-40B4-BE49-F238E27FC236}">
                <a16:creationId xmlns:a16="http://schemas.microsoft.com/office/drawing/2014/main" id="{2E6FB0AB-D64D-4722-89D1-D690DD4E1BF7}"/>
              </a:ext>
            </a:extLst>
          </p:cNvPr>
          <p:cNvSpPr>
            <a:spLocks noGrp="1" noChangeArrowheads="1"/>
          </p:cNvSpPr>
          <p:nvPr>
            <p:ph type="body" idx="1"/>
          </p:nvPr>
        </p:nvSpPr>
        <p:spPr>
          <a:xfrm>
            <a:off x="1295400" y="533400"/>
            <a:ext cx="6477000" cy="1447800"/>
          </a:xfrm>
        </p:spPr>
        <p:txBody>
          <a:bodyPr/>
          <a:lstStyle/>
          <a:p>
            <a:pPr algn="ctr" eaLnBrk="1" hangingPunct="1">
              <a:lnSpc>
                <a:spcPct val="90000"/>
              </a:lnSpc>
              <a:buFont typeface="Wingdings" panose="05000000000000000000" pitchFamily="2" charset="2"/>
              <a:buNone/>
            </a:pPr>
            <a:r>
              <a:rPr lang="en-US" altLang="en-US" sz="3600">
                <a:solidFill>
                  <a:schemeClr val="tx2"/>
                </a:solidFill>
                <a:effectLst/>
                <a:latin typeface="Arial" panose="020B0604020202020204" pitchFamily="34" charset="0"/>
              </a:rPr>
              <a:t>Example of Neighborhood Watch that Works Closely</a:t>
            </a:r>
          </a:p>
          <a:p>
            <a:pPr algn="ctr" eaLnBrk="1" hangingPunct="1">
              <a:lnSpc>
                <a:spcPct val="90000"/>
              </a:lnSpc>
              <a:buFont typeface="Wingdings" panose="05000000000000000000" pitchFamily="2" charset="2"/>
              <a:buNone/>
            </a:pPr>
            <a:r>
              <a:rPr lang="en-US" altLang="en-US" sz="3600">
                <a:solidFill>
                  <a:schemeClr val="tx2"/>
                </a:solidFill>
                <a:effectLst/>
                <a:latin typeface="Arial" panose="020B0604020202020204" pitchFamily="34" charset="0"/>
              </a:rPr>
              <a:t>With the Sheriff’s Department</a:t>
            </a:r>
          </a:p>
        </p:txBody>
      </p:sp>
      <p:sp>
        <p:nvSpPr>
          <p:cNvPr id="43013" name="Text Box 3">
            <a:extLst>
              <a:ext uri="{FF2B5EF4-FFF2-40B4-BE49-F238E27FC236}">
                <a16:creationId xmlns:a16="http://schemas.microsoft.com/office/drawing/2014/main" id="{281C33C9-247D-4F77-9986-37F422B89599}"/>
              </a:ext>
            </a:extLst>
          </p:cNvPr>
          <p:cNvSpPr txBox="1">
            <a:spLocks noChangeArrowheads="1"/>
          </p:cNvSpPr>
          <p:nvPr/>
        </p:nvSpPr>
        <p:spPr bwMode="auto">
          <a:xfrm>
            <a:off x="609600" y="2590800"/>
            <a:ext cx="76962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lgn="ctr">
              <a:spcBef>
                <a:spcPct val="0"/>
              </a:spcBef>
              <a:buClrTx/>
              <a:buSzTx/>
              <a:buFontTx/>
              <a:buNone/>
            </a:pPr>
            <a:r>
              <a:rPr lang="en-US" altLang="en-US" sz="3600"/>
              <a:t>Hinds County, MS, has 240 Neighborhood Watches in six towns within its 875 square miles and each must meet specific requirements set forth by the Sheriff’s Department.</a:t>
            </a:r>
          </a:p>
          <a:p>
            <a:pPr algn="ctr">
              <a:spcBef>
                <a:spcPct val="0"/>
              </a:spcBef>
              <a:buClrTx/>
              <a:buSzTx/>
              <a:buFontTx/>
              <a:buNone/>
            </a:pPr>
            <a:endParaRPr lang="en-US" altLang="en-US" sz="3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9A55015-81E6-4DF8-8C2A-597994A84ACA}"/>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8C453F6B-F81B-4625-8933-C8910B4A23D4}"/>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5DE53AE4-4FBA-4BB8-9784-15129F82417A}" type="slidenum">
              <a:rPr lang="en-US" altLang="en-US" sz="1200">
                <a:latin typeface="Tahoma" panose="020B0604030504040204" pitchFamily="34" charset="0"/>
              </a:rPr>
              <a:pPr>
                <a:spcBef>
                  <a:spcPct val="0"/>
                </a:spcBef>
                <a:buClrTx/>
                <a:buSzTx/>
                <a:buFontTx/>
                <a:buNone/>
              </a:pPr>
              <a:t>22</a:t>
            </a:fld>
            <a:endParaRPr lang="en-US" altLang="en-US" sz="1200">
              <a:latin typeface="Tahoma" panose="020B0604030504040204" pitchFamily="34" charset="0"/>
            </a:endParaRPr>
          </a:p>
        </p:txBody>
      </p:sp>
      <p:sp>
        <p:nvSpPr>
          <p:cNvPr id="95234" name="Rectangle 2">
            <a:extLst>
              <a:ext uri="{FF2B5EF4-FFF2-40B4-BE49-F238E27FC236}">
                <a16:creationId xmlns:a16="http://schemas.microsoft.com/office/drawing/2014/main" id="{69AACBE9-56E2-4749-9F78-2071828FC67F}"/>
              </a:ext>
            </a:extLst>
          </p:cNvPr>
          <p:cNvSpPr>
            <a:spLocks noGrp="1" noChangeArrowheads="1"/>
          </p:cNvSpPr>
          <p:nvPr>
            <p:ph type="title"/>
          </p:nvPr>
        </p:nvSpPr>
        <p:spPr/>
        <p:txBody>
          <a:bodyPr/>
          <a:lstStyle/>
          <a:p>
            <a:pPr eaLnBrk="1" hangingPunct="1">
              <a:defRPr/>
            </a:pPr>
            <a:r>
              <a:rPr lang="en-US" altLang="en-US"/>
              <a:t>A Lasting Neighborhood Watch </a:t>
            </a:r>
            <a:r>
              <a:rPr lang="en-US" altLang="en-US" sz="2800"/>
              <a:t>(continued)</a:t>
            </a:r>
          </a:p>
        </p:txBody>
      </p:sp>
      <p:sp>
        <p:nvSpPr>
          <p:cNvPr id="95235" name="Rectangle 3">
            <a:extLst>
              <a:ext uri="{FF2B5EF4-FFF2-40B4-BE49-F238E27FC236}">
                <a16:creationId xmlns:a16="http://schemas.microsoft.com/office/drawing/2014/main" id="{CC82ED28-808E-46BB-A5D1-0B5B12986567}"/>
              </a:ext>
            </a:extLst>
          </p:cNvPr>
          <p:cNvSpPr>
            <a:spLocks noGrp="1" noChangeArrowheads="1"/>
          </p:cNvSpPr>
          <p:nvPr>
            <p:ph type="body" idx="1"/>
          </p:nvPr>
        </p:nvSpPr>
        <p:spPr>
          <a:xfrm>
            <a:off x="533400" y="1600200"/>
            <a:ext cx="7543800" cy="4495800"/>
          </a:xfrm>
        </p:spPr>
        <p:txBody>
          <a:bodyPr/>
          <a:lstStyle/>
          <a:p>
            <a:pPr eaLnBrk="1" hangingPunct="1">
              <a:defRPr/>
            </a:pPr>
            <a:r>
              <a:rPr lang="en-US" altLang="en-US"/>
              <a:t>Spell out roles of the group.  Consider forming a formal association with bylaws and officers. </a:t>
            </a:r>
          </a:p>
          <a:p>
            <a:pPr eaLnBrk="1" hangingPunct="1">
              <a:defRPr/>
            </a:pPr>
            <a:r>
              <a:rPr lang="en-US" altLang="en-US"/>
              <a:t>Decentralize planning and work. Establish committees and delegate tasks. </a:t>
            </a:r>
          </a:p>
          <a:p>
            <a:pPr eaLnBrk="1" hangingPunct="1">
              <a:defRPr/>
            </a:pPr>
            <a:r>
              <a:rPr lang="en-US" altLang="en-US"/>
              <a:t>Keep all members informed, via a mix of  personal contact and newsletters. </a:t>
            </a:r>
          </a:p>
          <a:p>
            <a:pPr eaLnBrk="1" hangingPunct="1">
              <a:defRPr/>
            </a:pPr>
            <a:r>
              <a:rPr lang="en-US" altLang="en-US"/>
              <a:t>Plan for and train new leaders.</a:t>
            </a:r>
          </a:p>
        </p:txBody>
      </p:sp>
      <p:sp>
        <p:nvSpPr>
          <p:cNvPr id="45062" name="AutoShape 4">
            <a:hlinkClick r:id="rId2" action="ppaction://hlinkfile" highlightClick="1"/>
            <a:extLst>
              <a:ext uri="{FF2B5EF4-FFF2-40B4-BE49-F238E27FC236}">
                <a16:creationId xmlns:a16="http://schemas.microsoft.com/office/drawing/2014/main" id="{E473F40A-9591-419D-90C8-8165D09B94AE}"/>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DEDCC946-8522-471F-B762-DD7C67E9210C}"/>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9863610B-6725-4297-8A27-260A92A0537F}"/>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D91169A2-2C4D-4972-98D6-EFC1D56BE90E}" type="slidenum">
              <a:rPr lang="en-US" altLang="en-US" sz="1200">
                <a:latin typeface="Tahoma" panose="020B0604030504040204" pitchFamily="34" charset="0"/>
              </a:rPr>
              <a:pPr>
                <a:spcBef>
                  <a:spcPct val="0"/>
                </a:spcBef>
                <a:buClrTx/>
                <a:buSzTx/>
                <a:buFontTx/>
                <a:buNone/>
              </a:pPr>
              <a:t>23</a:t>
            </a:fld>
            <a:endParaRPr lang="en-US" altLang="en-US" sz="1200">
              <a:latin typeface="Tahoma" panose="020B0604030504040204" pitchFamily="34" charset="0"/>
            </a:endParaRPr>
          </a:p>
        </p:txBody>
      </p:sp>
      <p:sp>
        <p:nvSpPr>
          <p:cNvPr id="89090" name="Rectangle 2">
            <a:extLst>
              <a:ext uri="{FF2B5EF4-FFF2-40B4-BE49-F238E27FC236}">
                <a16:creationId xmlns:a16="http://schemas.microsoft.com/office/drawing/2014/main" id="{C9841CBD-4CC7-49F8-B82D-3A3C369057E6}"/>
              </a:ext>
            </a:extLst>
          </p:cNvPr>
          <p:cNvSpPr>
            <a:spLocks noGrp="1" noChangeArrowheads="1"/>
          </p:cNvSpPr>
          <p:nvPr>
            <p:ph type="title"/>
          </p:nvPr>
        </p:nvSpPr>
        <p:spPr/>
        <p:txBody>
          <a:bodyPr/>
          <a:lstStyle/>
          <a:p>
            <a:pPr eaLnBrk="1" hangingPunct="1">
              <a:defRPr/>
            </a:pPr>
            <a:r>
              <a:rPr lang="en-US" altLang="en-US" sz="4400"/>
              <a:t>A Lasting Neighborhood Watch </a:t>
            </a:r>
            <a:r>
              <a:rPr lang="en-US" altLang="en-US" sz="2800"/>
              <a:t>(continued)</a:t>
            </a:r>
          </a:p>
        </p:txBody>
      </p:sp>
      <p:sp>
        <p:nvSpPr>
          <p:cNvPr id="89091" name="Rectangle 3">
            <a:extLst>
              <a:ext uri="{FF2B5EF4-FFF2-40B4-BE49-F238E27FC236}">
                <a16:creationId xmlns:a16="http://schemas.microsoft.com/office/drawing/2014/main" id="{11C43892-7780-4C25-8132-FF3498FAF4A6}"/>
              </a:ext>
            </a:extLst>
          </p:cNvPr>
          <p:cNvSpPr>
            <a:spLocks noGrp="1" noChangeArrowheads="1"/>
          </p:cNvSpPr>
          <p:nvPr>
            <p:ph type="body" idx="1"/>
          </p:nvPr>
        </p:nvSpPr>
        <p:spPr>
          <a:xfrm>
            <a:off x="685800" y="1752600"/>
            <a:ext cx="7391400" cy="4495800"/>
          </a:xfrm>
        </p:spPr>
        <p:txBody>
          <a:bodyPr/>
          <a:lstStyle/>
          <a:p>
            <a:pPr eaLnBrk="1" hangingPunct="1">
              <a:defRPr/>
            </a:pPr>
            <a:r>
              <a:rPr lang="en-US" altLang="en-US"/>
              <a:t>Strike a balance between work and pleasure. Address the problems but also have fun as neighbors.</a:t>
            </a:r>
          </a:p>
          <a:p>
            <a:pPr eaLnBrk="1" hangingPunct="1">
              <a:defRPr/>
            </a:pPr>
            <a:r>
              <a:rPr lang="en-US" altLang="en-US"/>
              <a:t>Involve the entire community.</a:t>
            </a:r>
          </a:p>
          <a:p>
            <a:pPr eaLnBrk="1" hangingPunct="1">
              <a:defRPr/>
            </a:pPr>
            <a:r>
              <a:rPr lang="en-US" altLang="en-US"/>
              <a:t>Organize meetings that focus on current issues pertaining to children, youth, adults, seniors, and public and private property. </a:t>
            </a:r>
          </a:p>
        </p:txBody>
      </p:sp>
      <p:sp>
        <p:nvSpPr>
          <p:cNvPr id="46086" name="AutoShape 4">
            <a:hlinkClick r:id="rId2" action="ppaction://hlinkfile" highlightClick="1"/>
            <a:extLst>
              <a:ext uri="{FF2B5EF4-FFF2-40B4-BE49-F238E27FC236}">
                <a16:creationId xmlns:a16="http://schemas.microsoft.com/office/drawing/2014/main" id="{60C185B8-361E-44FE-BC4D-186E12E49B7F}"/>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2100123D-49C9-4B39-A384-CA1D35EB1536}"/>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3A955BA4-9BD7-44DF-A87C-2F0C50F443CC}"/>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7DC2E6EA-2A33-4ED4-A40C-C4CD4D836D75}" type="slidenum">
              <a:rPr lang="en-US" altLang="en-US" sz="1200">
                <a:latin typeface="Tahoma" panose="020B0604030504040204" pitchFamily="34" charset="0"/>
              </a:rPr>
              <a:pPr>
                <a:spcBef>
                  <a:spcPct val="0"/>
                </a:spcBef>
                <a:buClrTx/>
                <a:buSzTx/>
                <a:buFontTx/>
                <a:buNone/>
              </a:pPr>
              <a:t>24</a:t>
            </a:fld>
            <a:endParaRPr lang="en-US" altLang="en-US" sz="1200">
              <a:latin typeface="Tahoma" panose="020B0604030504040204" pitchFamily="34" charset="0"/>
            </a:endParaRPr>
          </a:p>
        </p:txBody>
      </p:sp>
      <p:sp>
        <p:nvSpPr>
          <p:cNvPr id="130050" name="Rectangle 2">
            <a:extLst>
              <a:ext uri="{FF2B5EF4-FFF2-40B4-BE49-F238E27FC236}">
                <a16:creationId xmlns:a16="http://schemas.microsoft.com/office/drawing/2014/main" id="{D9ABCF51-DA66-4F69-9987-9D99542C78DA}"/>
              </a:ext>
            </a:extLst>
          </p:cNvPr>
          <p:cNvSpPr>
            <a:spLocks noGrp="1" noChangeArrowheads="1"/>
          </p:cNvSpPr>
          <p:nvPr>
            <p:ph type="title"/>
          </p:nvPr>
        </p:nvSpPr>
        <p:spPr/>
        <p:txBody>
          <a:bodyPr/>
          <a:lstStyle/>
          <a:p>
            <a:pPr eaLnBrk="1" hangingPunct="1">
              <a:defRPr/>
            </a:pPr>
            <a:r>
              <a:rPr lang="en-US" altLang="en-US"/>
              <a:t>A Lasting Neighborhood Watch </a:t>
            </a:r>
            <a:r>
              <a:rPr lang="en-US" altLang="en-US" sz="2800"/>
              <a:t>(continued)</a:t>
            </a:r>
          </a:p>
        </p:txBody>
      </p:sp>
      <p:sp>
        <p:nvSpPr>
          <p:cNvPr id="130051" name="Rectangle 3">
            <a:extLst>
              <a:ext uri="{FF2B5EF4-FFF2-40B4-BE49-F238E27FC236}">
                <a16:creationId xmlns:a16="http://schemas.microsoft.com/office/drawing/2014/main" id="{8DA9C2B8-8C82-4DC2-A47D-6487E0D611D7}"/>
              </a:ext>
            </a:extLst>
          </p:cNvPr>
          <p:cNvSpPr>
            <a:spLocks noGrp="1" noChangeArrowheads="1"/>
          </p:cNvSpPr>
          <p:nvPr>
            <p:ph type="body" idx="1"/>
          </p:nvPr>
        </p:nvSpPr>
        <p:spPr>
          <a:xfrm>
            <a:off x="381000" y="1600200"/>
            <a:ext cx="8229600" cy="4495800"/>
          </a:xfrm>
        </p:spPr>
        <p:txBody>
          <a:bodyPr/>
          <a:lstStyle/>
          <a:p>
            <a:pPr eaLnBrk="1" hangingPunct="1">
              <a:lnSpc>
                <a:spcPct val="90000"/>
              </a:lnSpc>
              <a:defRPr/>
            </a:pPr>
            <a:r>
              <a:rPr lang="en-US" altLang="en-US"/>
              <a:t>Consider organizing citizen patrols to walk or drive around and alert police to crime and suspicious activity.  Talk to local law enforcement about how patrols could work in your area.</a:t>
            </a:r>
          </a:p>
          <a:p>
            <a:pPr eaLnBrk="1" hangingPunct="1">
              <a:lnSpc>
                <a:spcPct val="90000"/>
              </a:lnSpc>
              <a:defRPr/>
            </a:pPr>
            <a:endParaRPr lang="en-US" altLang="en-US"/>
          </a:p>
          <a:p>
            <a:pPr eaLnBrk="1" hangingPunct="1">
              <a:lnSpc>
                <a:spcPct val="90000"/>
              </a:lnSpc>
              <a:defRPr/>
            </a:pPr>
            <a:r>
              <a:rPr lang="en-US" altLang="en-US"/>
              <a:t>If you do implement patrols, share patrol duties and consult regularly with law enforcement, who should help train patrols. </a:t>
            </a:r>
            <a:endParaRPr lang="en-US" altLang="en-US" sz="3000"/>
          </a:p>
        </p:txBody>
      </p:sp>
      <p:sp>
        <p:nvSpPr>
          <p:cNvPr id="47110" name="AutoShape 4">
            <a:hlinkClick r:id="rId2" action="ppaction://hlinkfile" highlightClick="1"/>
            <a:extLst>
              <a:ext uri="{FF2B5EF4-FFF2-40B4-BE49-F238E27FC236}">
                <a16:creationId xmlns:a16="http://schemas.microsoft.com/office/drawing/2014/main" id="{A60C1489-9765-4F64-8B72-A4E817213DCA}"/>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845C8A3-9064-48C0-84BF-26319AB27826}"/>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EC6E977D-E667-413D-8338-6841BBFABCFF}"/>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7C1AA0D5-777E-41B5-9D0B-DB32CC741518}" type="slidenum">
              <a:rPr lang="en-US" altLang="en-US" sz="1200">
                <a:latin typeface="Tahoma" panose="020B0604030504040204" pitchFamily="34" charset="0"/>
              </a:rPr>
              <a:pPr>
                <a:spcBef>
                  <a:spcPct val="0"/>
                </a:spcBef>
                <a:buClrTx/>
                <a:buSzTx/>
                <a:buFontTx/>
                <a:buNone/>
              </a:pPr>
              <a:t>25</a:t>
            </a:fld>
            <a:endParaRPr lang="en-US" altLang="en-US" sz="1200">
              <a:latin typeface="Tahoma" panose="020B0604030504040204" pitchFamily="34" charset="0"/>
            </a:endParaRPr>
          </a:p>
        </p:txBody>
      </p:sp>
      <p:sp>
        <p:nvSpPr>
          <p:cNvPr id="92162" name="Rectangle 2">
            <a:extLst>
              <a:ext uri="{FF2B5EF4-FFF2-40B4-BE49-F238E27FC236}">
                <a16:creationId xmlns:a16="http://schemas.microsoft.com/office/drawing/2014/main" id="{B1921D64-08D7-46F2-A36E-ACEE9B9E6E3A}"/>
              </a:ext>
            </a:extLst>
          </p:cNvPr>
          <p:cNvSpPr>
            <a:spLocks noGrp="1" noChangeArrowheads="1"/>
          </p:cNvSpPr>
          <p:nvPr>
            <p:ph type="title"/>
          </p:nvPr>
        </p:nvSpPr>
        <p:spPr/>
        <p:txBody>
          <a:bodyPr/>
          <a:lstStyle/>
          <a:p>
            <a:pPr eaLnBrk="1" hangingPunct="1">
              <a:defRPr/>
            </a:pPr>
            <a:r>
              <a:rPr lang="en-US" altLang="en-US"/>
              <a:t>A Lasting Neighborhood Watch </a:t>
            </a:r>
            <a:r>
              <a:rPr lang="en-US" altLang="en-US" sz="2800"/>
              <a:t>(continued)</a:t>
            </a:r>
          </a:p>
        </p:txBody>
      </p:sp>
      <p:sp>
        <p:nvSpPr>
          <p:cNvPr id="92163" name="Rectangle 3">
            <a:extLst>
              <a:ext uri="{FF2B5EF4-FFF2-40B4-BE49-F238E27FC236}">
                <a16:creationId xmlns:a16="http://schemas.microsoft.com/office/drawing/2014/main" id="{ACA66837-D5E1-4C2A-AB58-116D3B79E4FE}"/>
              </a:ext>
            </a:extLst>
          </p:cNvPr>
          <p:cNvSpPr>
            <a:spLocks noGrp="1" noChangeArrowheads="1"/>
          </p:cNvSpPr>
          <p:nvPr>
            <p:ph type="body" idx="1"/>
          </p:nvPr>
        </p:nvSpPr>
        <p:spPr>
          <a:xfrm>
            <a:off x="533400" y="1600200"/>
            <a:ext cx="8153400" cy="4495800"/>
          </a:xfrm>
        </p:spPr>
        <p:txBody>
          <a:bodyPr/>
          <a:lstStyle/>
          <a:p>
            <a:pPr eaLnBrk="1" hangingPunct="1">
              <a:defRPr/>
            </a:pPr>
            <a:r>
              <a:rPr lang="en-US" altLang="en-US"/>
              <a:t>Don’t forget to hold social events that give neighbors a chance to know each other – a block party, potluck dinner, volleyball or softball game, or a picnic. </a:t>
            </a:r>
          </a:p>
          <a:p>
            <a:pPr eaLnBrk="1" hangingPunct="1">
              <a:defRPr/>
            </a:pPr>
            <a:r>
              <a:rPr lang="en-US" altLang="en-US"/>
              <a:t>Thank people publicly for their hard work. </a:t>
            </a:r>
          </a:p>
          <a:p>
            <a:pPr eaLnBrk="1" hangingPunct="1">
              <a:defRPr/>
            </a:pPr>
            <a:r>
              <a:rPr lang="en-US" altLang="en-US"/>
              <a:t>Share data (formal or informal) that show Neighborhood Watch has helped reduce crime and improve safety. </a:t>
            </a:r>
          </a:p>
        </p:txBody>
      </p:sp>
      <p:sp>
        <p:nvSpPr>
          <p:cNvPr id="48134" name="AutoShape 4">
            <a:hlinkClick r:id="rId2" action="ppaction://hlinkfile" highlightClick="1"/>
            <a:extLst>
              <a:ext uri="{FF2B5EF4-FFF2-40B4-BE49-F238E27FC236}">
                <a16:creationId xmlns:a16="http://schemas.microsoft.com/office/drawing/2014/main" id="{EE18AD95-E5FB-4DB8-A180-D9D22600C7FF}"/>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F30FEE5-6F01-44B9-B5C9-58FF5F508430}"/>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AD2BA33F-C2DE-4C5A-B0C3-E536BF799F3C}"/>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7F5F301B-DCBE-4088-9846-5FA072DDCAE6}" type="slidenum">
              <a:rPr lang="en-US" altLang="en-US" sz="1200">
                <a:latin typeface="Tahoma" panose="020B0604030504040204" pitchFamily="34" charset="0"/>
              </a:rPr>
              <a:pPr>
                <a:spcBef>
                  <a:spcPct val="0"/>
                </a:spcBef>
                <a:buClrTx/>
                <a:buSzTx/>
                <a:buFontTx/>
                <a:buNone/>
              </a:pPr>
              <a:t>26</a:t>
            </a:fld>
            <a:endParaRPr lang="en-US" altLang="en-US" sz="1200">
              <a:latin typeface="Tahoma" panose="020B0604030504040204" pitchFamily="34" charset="0"/>
            </a:endParaRPr>
          </a:p>
        </p:txBody>
      </p:sp>
      <p:sp>
        <p:nvSpPr>
          <p:cNvPr id="49156" name="Rectangle 2">
            <a:extLst>
              <a:ext uri="{FF2B5EF4-FFF2-40B4-BE49-F238E27FC236}">
                <a16:creationId xmlns:a16="http://schemas.microsoft.com/office/drawing/2014/main" id="{3906E61F-245C-4EB7-84FF-1C04FDDB120B}"/>
              </a:ext>
            </a:extLst>
          </p:cNvPr>
          <p:cNvSpPr>
            <a:spLocks noGrp="1" noChangeArrowheads="1"/>
          </p:cNvSpPr>
          <p:nvPr>
            <p:ph type="body" idx="1"/>
          </p:nvPr>
        </p:nvSpPr>
        <p:spPr>
          <a:xfrm>
            <a:off x="457200" y="533400"/>
            <a:ext cx="8229600" cy="914400"/>
          </a:xfrm>
        </p:spPr>
        <p:txBody>
          <a:bodyPr/>
          <a:lstStyle/>
          <a:p>
            <a:pPr algn="ctr" eaLnBrk="1" hangingPunct="1">
              <a:buFont typeface="Wingdings" panose="05000000000000000000" pitchFamily="2" charset="2"/>
              <a:buNone/>
            </a:pPr>
            <a:r>
              <a:rPr lang="en-US" altLang="en-US" sz="4000">
                <a:solidFill>
                  <a:schemeClr val="tx2"/>
                </a:solidFill>
                <a:effectLst/>
                <a:latin typeface="Arial" panose="020B0604020202020204" pitchFamily="34" charset="0"/>
              </a:rPr>
              <a:t>Examples of Citizen Patrol Groups</a:t>
            </a:r>
          </a:p>
        </p:txBody>
      </p:sp>
      <p:sp>
        <p:nvSpPr>
          <p:cNvPr id="166916" name="Rectangle 4">
            <a:extLst>
              <a:ext uri="{FF2B5EF4-FFF2-40B4-BE49-F238E27FC236}">
                <a16:creationId xmlns:a16="http://schemas.microsoft.com/office/drawing/2014/main" id="{8CCC34C2-3602-4BB8-B229-A44C475B9BAE}"/>
              </a:ext>
            </a:extLst>
          </p:cNvPr>
          <p:cNvSpPr>
            <a:spLocks noChangeArrowheads="1"/>
          </p:cNvSpPr>
          <p:nvPr/>
        </p:nvSpPr>
        <p:spPr bwMode="auto">
          <a:xfrm>
            <a:off x="5334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har char="–"/>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Font typeface="Wingdings" pitchFamily="2" charset="2"/>
              <a:buChar char="§"/>
              <a:defRPr sz="1600">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Font typeface="Wingdings" pitchFamily="2" charset="2"/>
              <a:buChar char="§"/>
              <a:defRPr sz="1600">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Font typeface="Wingdings" pitchFamily="2" charset="2"/>
              <a:buChar char="§"/>
              <a:defRPr sz="1600">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Font typeface="Wingdings" pitchFamily="2" charset="2"/>
              <a:buChar char="§"/>
              <a:defRPr sz="1600">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Font typeface="Wingdings" pitchFamily="2" charset="2"/>
              <a:buChar char="§"/>
              <a:defRPr sz="1600">
                <a:solidFill>
                  <a:schemeClr val="tx1"/>
                </a:solidFill>
                <a:effectLst>
                  <a:outerShdw blurRad="38100" dist="38100" dir="2700000" algn="tl">
                    <a:srgbClr val="000000"/>
                  </a:outerShdw>
                </a:effectLst>
                <a:latin typeface="Times New Roman" pitchFamily="18" charset="0"/>
              </a:defRPr>
            </a:lvl9pPr>
          </a:lstStyle>
          <a:p>
            <a:pPr eaLnBrk="1" hangingPunct="1">
              <a:defRPr/>
            </a:pPr>
            <a:r>
              <a:rPr lang="en-US" altLang="en-US">
                <a:effectLst/>
              </a:rPr>
              <a:t>The San Antonio, TX, Cellular on Patrol Program engages more than 600 trained volunteers who report possible crimes to police. </a:t>
            </a:r>
          </a:p>
          <a:p>
            <a:pPr eaLnBrk="1" hangingPunct="1">
              <a:defRPr/>
            </a:pPr>
            <a:r>
              <a:rPr lang="en-US" altLang="en-US"/>
              <a:t>Baltimore County, MD, has more than 115 Citizens on Patrol groups—trained individuals who patrol by car in their neighborhoods and report concerns or crimes to the police. </a:t>
            </a:r>
          </a:p>
          <a:p>
            <a:pPr eaLnBrk="1" hangingPunct="1">
              <a:defRPr/>
            </a:pPr>
            <a:endParaRPr lang="en-US" altLang="en-US">
              <a:effectLst/>
            </a:endParaRPr>
          </a:p>
          <a:p>
            <a:pPr eaLnBrk="1" hangingPunct="1">
              <a:defRPr/>
            </a:pPr>
            <a:endParaRPr lang="en-US" altLang="en-US">
              <a:effectLst/>
            </a:endParaRPr>
          </a:p>
          <a:p>
            <a:pPr eaLnBrk="1" hangingPunct="1">
              <a:lnSpc>
                <a:spcPct val="90000"/>
              </a:lnSpc>
              <a:defRPr/>
            </a:pP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2B2687-D7BE-4629-AC91-A44E93E33EC6}"/>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F2167F42-5ED6-4E20-8F1D-70FAC2346FD5}"/>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7E47AB22-C631-4568-B7D2-D9C74A285D34}" type="slidenum">
              <a:rPr lang="en-US" altLang="en-US" sz="1200">
                <a:latin typeface="Tahoma" panose="020B0604030504040204" pitchFamily="34" charset="0"/>
              </a:rPr>
              <a:pPr>
                <a:spcBef>
                  <a:spcPct val="0"/>
                </a:spcBef>
                <a:buClrTx/>
                <a:buSzTx/>
                <a:buFontTx/>
                <a:buNone/>
              </a:pPr>
              <a:t>27</a:t>
            </a:fld>
            <a:endParaRPr lang="en-US" altLang="en-US" sz="1200">
              <a:latin typeface="Tahoma" panose="020B0604030504040204" pitchFamily="34" charset="0"/>
            </a:endParaRPr>
          </a:p>
        </p:txBody>
      </p:sp>
      <p:sp>
        <p:nvSpPr>
          <p:cNvPr id="51204" name="Rectangle 2">
            <a:extLst>
              <a:ext uri="{FF2B5EF4-FFF2-40B4-BE49-F238E27FC236}">
                <a16:creationId xmlns:a16="http://schemas.microsoft.com/office/drawing/2014/main" id="{AB6C3834-06C2-4BDA-8F44-817918F4C4F7}"/>
              </a:ext>
            </a:extLst>
          </p:cNvPr>
          <p:cNvSpPr>
            <a:spLocks noGrp="1" noChangeArrowheads="1"/>
          </p:cNvSpPr>
          <p:nvPr>
            <p:ph type="title"/>
          </p:nvPr>
        </p:nvSpPr>
        <p:spPr/>
        <p:txBody>
          <a:bodyPr/>
          <a:lstStyle/>
          <a:p>
            <a:pPr eaLnBrk="1" hangingPunct="1"/>
            <a:r>
              <a:rPr lang="en-US" altLang="en-US">
                <a:effectLst/>
              </a:rPr>
              <a:t>Examples of Citizen Patrol Groups</a:t>
            </a:r>
            <a:br>
              <a:rPr lang="en-US" altLang="en-US">
                <a:effectLst/>
              </a:rPr>
            </a:br>
            <a:r>
              <a:rPr lang="en-US" altLang="en-US" sz="2800">
                <a:effectLst/>
              </a:rPr>
              <a:t>(continued)</a:t>
            </a:r>
            <a:endParaRPr lang="en-US" altLang="en-US">
              <a:effectLst/>
            </a:endParaRPr>
          </a:p>
        </p:txBody>
      </p:sp>
      <p:sp>
        <p:nvSpPr>
          <p:cNvPr id="168963" name="Rectangle 3">
            <a:extLst>
              <a:ext uri="{FF2B5EF4-FFF2-40B4-BE49-F238E27FC236}">
                <a16:creationId xmlns:a16="http://schemas.microsoft.com/office/drawing/2014/main" id="{1F194E65-7C16-4FE1-BDC6-EC29C87CC9FD}"/>
              </a:ext>
            </a:extLst>
          </p:cNvPr>
          <p:cNvSpPr>
            <a:spLocks noGrp="1" noChangeArrowheads="1"/>
          </p:cNvSpPr>
          <p:nvPr>
            <p:ph type="body" idx="1"/>
          </p:nvPr>
        </p:nvSpPr>
        <p:spPr/>
        <p:txBody>
          <a:bodyPr/>
          <a:lstStyle/>
          <a:p>
            <a:pPr>
              <a:lnSpc>
                <a:spcPct val="90000"/>
              </a:lnSpc>
              <a:spcBef>
                <a:spcPct val="0"/>
              </a:spcBef>
              <a:buClrTx/>
              <a:buSzTx/>
              <a:buFontTx/>
              <a:buBlip>
                <a:blip r:embed="rId2"/>
              </a:buBlip>
              <a:defRPr/>
            </a:pPr>
            <a:r>
              <a:rPr lang="en-US" altLang="en-US">
                <a:effectLst/>
              </a:rPr>
              <a:t>The McGruff Truck Program, in which drivers call for help on behalf of children in distress, is another adaptation of mobilizing the “watch out for each other” concept. Lost children have been returned to their parents; others have been saved from closed and overheated cars or even rescued from abusive situations, thanks to these trained and vetted drivers of more than 16,000 corporate and municipal trucks in 24 states.</a:t>
            </a:r>
          </a:p>
          <a:p>
            <a:pPr eaLnBrk="1" hangingPunct="1">
              <a:lnSpc>
                <a:spcPct val="90000"/>
              </a:lnSpc>
              <a:defRPr/>
            </a:pP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15447FCF-6FD6-4D42-83B7-51207FF98354}"/>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FA4B11CF-96B1-41D7-96D0-7AACC1AD414F}"/>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D7073773-0EED-4894-ACEE-A0DCA01E31BC}" type="slidenum">
              <a:rPr lang="en-US" altLang="en-US" sz="1200">
                <a:latin typeface="Tahoma" panose="020B0604030504040204" pitchFamily="34" charset="0"/>
              </a:rPr>
              <a:pPr>
                <a:spcBef>
                  <a:spcPct val="0"/>
                </a:spcBef>
                <a:buClrTx/>
                <a:buSzTx/>
                <a:buFontTx/>
                <a:buNone/>
              </a:pPr>
              <a:t>28</a:t>
            </a:fld>
            <a:endParaRPr lang="en-US" altLang="en-US" sz="1200">
              <a:latin typeface="Tahoma" panose="020B0604030504040204" pitchFamily="34" charset="0"/>
            </a:endParaRPr>
          </a:p>
        </p:txBody>
      </p:sp>
      <p:sp>
        <p:nvSpPr>
          <p:cNvPr id="90114" name="Rectangle 2">
            <a:extLst>
              <a:ext uri="{FF2B5EF4-FFF2-40B4-BE49-F238E27FC236}">
                <a16:creationId xmlns:a16="http://schemas.microsoft.com/office/drawing/2014/main" id="{BDDBA56A-055D-499F-A25B-C0F4EB3E7286}"/>
              </a:ext>
            </a:extLst>
          </p:cNvPr>
          <p:cNvSpPr>
            <a:spLocks noGrp="1" noChangeArrowheads="1"/>
          </p:cNvSpPr>
          <p:nvPr>
            <p:ph type="title"/>
          </p:nvPr>
        </p:nvSpPr>
        <p:spPr/>
        <p:txBody>
          <a:bodyPr/>
          <a:lstStyle/>
          <a:p>
            <a:pPr eaLnBrk="1" hangingPunct="1">
              <a:defRPr/>
            </a:pPr>
            <a:r>
              <a:rPr lang="en-US" altLang="en-US"/>
              <a:t>What Else Can </a:t>
            </a:r>
            <a:br>
              <a:rPr lang="en-US" altLang="en-US"/>
            </a:br>
            <a:r>
              <a:rPr lang="en-US" altLang="en-US"/>
              <a:t>Neighborhood Watch Do?</a:t>
            </a:r>
          </a:p>
        </p:txBody>
      </p:sp>
      <p:sp>
        <p:nvSpPr>
          <p:cNvPr id="90115" name="Rectangle 3">
            <a:extLst>
              <a:ext uri="{FF2B5EF4-FFF2-40B4-BE49-F238E27FC236}">
                <a16:creationId xmlns:a16="http://schemas.microsoft.com/office/drawing/2014/main" id="{3AC49330-A698-43A4-892E-EB63F99DEF3B}"/>
              </a:ext>
            </a:extLst>
          </p:cNvPr>
          <p:cNvSpPr>
            <a:spLocks noGrp="1" noChangeArrowheads="1"/>
          </p:cNvSpPr>
          <p:nvPr>
            <p:ph type="body" idx="1"/>
          </p:nvPr>
        </p:nvSpPr>
        <p:spPr>
          <a:xfrm>
            <a:off x="457200" y="1752600"/>
            <a:ext cx="8229600" cy="4495800"/>
          </a:xfrm>
        </p:spPr>
        <p:txBody>
          <a:bodyPr/>
          <a:lstStyle/>
          <a:p>
            <a:pPr eaLnBrk="1" hangingPunct="1">
              <a:lnSpc>
                <a:spcPct val="90000"/>
              </a:lnSpc>
              <a:defRPr/>
            </a:pPr>
            <a:r>
              <a:rPr lang="en-US" altLang="en-US"/>
              <a:t>Adopt a neighborhood park or playground and hold a cleanup. Paint over graffiti in the neighborhood. </a:t>
            </a:r>
          </a:p>
          <a:p>
            <a:pPr eaLnBrk="1" hangingPunct="1">
              <a:lnSpc>
                <a:spcPct val="90000"/>
              </a:lnSpc>
              <a:defRPr/>
            </a:pPr>
            <a:r>
              <a:rPr lang="en-US" altLang="en-US"/>
              <a:t>Work with local building code officials to bring sub-par buildings up to code.</a:t>
            </a:r>
          </a:p>
          <a:p>
            <a:pPr eaLnBrk="1" hangingPunct="1">
              <a:lnSpc>
                <a:spcPct val="90000"/>
              </a:lnSpc>
              <a:defRPr/>
            </a:pPr>
            <a:r>
              <a:rPr lang="en-US" altLang="en-US"/>
              <a:t>Help neighbors install deadbolt locks, window locks, smoke alarms, and other safety devices in new and existing homes and commercial buildings. </a:t>
            </a:r>
          </a:p>
          <a:p>
            <a:pPr eaLnBrk="1" hangingPunct="1">
              <a:lnSpc>
                <a:spcPct val="90000"/>
              </a:lnSpc>
              <a:buFont typeface="Wingdings" panose="05000000000000000000" pitchFamily="2" charset="2"/>
              <a:buNone/>
              <a:defRPr/>
            </a:pPr>
            <a:endParaRPr lang="en-US" altLang="en-US"/>
          </a:p>
        </p:txBody>
      </p:sp>
      <p:sp>
        <p:nvSpPr>
          <p:cNvPr id="52230" name="AutoShape 4">
            <a:hlinkClick r:id="rId3" action="ppaction://hlinkfile" highlightClick="1"/>
            <a:extLst>
              <a:ext uri="{FF2B5EF4-FFF2-40B4-BE49-F238E27FC236}">
                <a16:creationId xmlns:a16="http://schemas.microsoft.com/office/drawing/2014/main" id="{60456705-FFD0-4814-992F-165321617FC2}"/>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1F57F925-1991-4F4B-8CA1-3BBD13B01986}"/>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72DAEA96-6AD4-47C9-B935-D472C7229190}"/>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1107A60D-A28D-4AB3-B991-A1F556668E23}" type="slidenum">
              <a:rPr lang="en-US" altLang="en-US" sz="1200">
                <a:latin typeface="Tahoma" panose="020B0604030504040204" pitchFamily="34" charset="0"/>
              </a:rPr>
              <a:pPr>
                <a:spcBef>
                  <a:spcPct val="0"/>
                </a:spcBef>
                <a:buClrTx/>
                <a:buSzTx/>
                <a:buFontTx/>
                <a:buNone/>
              </a:pPr>
              <a:t>29</a:t>
            </a:fld>
            <a:endParaRPr lang="en-US" altLang="en-US" sz="1200">
              <a:latin typeface="Tahoma" panose="020B0604030504040204" pitchFamily="34" charset="0"/>
            </a:endParaRPr>
          </a:p>
        </p:txBody>
      </p:sp>
      <p:sp>
        <p:nvSpPr>
          <p:cNvPr id="91138" name="Rectangle 2">
            <a:extLst>
              <a:ext uri="{FF2B5EF4-FFF2-40B4-BE49-F238E27FC236}">
                <a16:creationId xmlns:a16="http://schemas.microsoft.com/office/drawing/2014/main" id="{CC40F2EF-A2E4-4B78-8628-65C0399FA2FA}"/>
              </a:ext>
            </a:extLst>
          </p:cNvPr>
          <p:cNvSpPr>
            <a:spLocks noGrp="1" noChangeArrowheads="1"/>
          </p:cNvSpPr>
          <p:nvPr>
            <p:ph type="title"/>
          </p:nvPr>
        </p:nvSpPr>
        <p:spPr>
          <a:xfrm>
            <a:off x="381000" y="457200"/>
            <a:ext cx="8229600" cy="1143000"/>
          </a:xfrm>
        </p:spPr>
        <p:txBody>
          <a:bodyPr/>
          <a:lstStyle/>
          <a:p>
            <a:pPr eaLnBrk="1" hangingPunct="1">
              <a:defRPr/>
            </a:pPr>
            <a:r>
              <a:rPr lang="en-US" altLang="en-US"/>
              <a:t>What Else Can Neighborhood Watch Do? </a:t>
            </a:r>
            <a:r>
              <a:rPr lang="en-US" altLang="en-US" sz="2800"/>
              <a:t>(continued)</a:t>
            </a:r>
          </a:p>
        </p:txBody>
      </p:sp>
      <p:sp>
        <p:nvSpPr>
          <p:cNvPr id="91139" name="Rectangle 3">
            <a:extLst>
              <a:ext uri="{FF2B5EF4-FFF2-40B4-BE49-F238E27FC236}">
                <a16:creationId xmlns:a16="http://schemas.microsoft.com/office/drawing/2014/main" id="{CF0E029C-62EF-4D75-A72C-BCE205AD9061}"/>
              </a:ext>
            </a:extLst>
          </p:cNvPr>
          <p:cNvSpPr>
            <a:spLocks noGrp="1" noChangeArrowheads="1"/>
          </p:cNvSpPr>
          <p:nvPr>
            <p:ph type="body" idx="1"/>
          </p:nvPr>
        </p:nvSpPr>
        <p:spPr>
          <a:xfrm>
            <a:off x="609600" y="1828800"/>
            <a:ext cx="7391400" cy="4572000"/>
          </a:xfrm>
        </p:spPr>
        <p:txBody>
          <a:bodyPr/>
          <a:lstStyle/>
          <a:p>
            <a:pPr eaLnBrk="1" hangingPunct="1">
              <a:defRPr/>
            </a:pPr>
            <a:r>
              <a:rPr lang="en-US" altLang="en-US" sz="2800"/>
              <a:t>Work with parents’ groups to start a “McGruff House” or similar block parent program to provide safe places for children to go in emergencies.</a:t>
            </a:r>
          </a:p>
          <a:p>
            <a:pPr eaLnBrk="1" hangingPunct="1">
              <a:defRPr/>
            </a:pPr>
            <a:endParaRPr lang="en-US" altLang="en-US" sz="2800"/>
          </a:p>
          <a:p>
            <a:pPr eaLnBrk="1" hangingPunct="1">
              <a:defRPr/>
            </a:pPr>
            <a:r>
              <a:rPr lang="en-US" altLang="en-US" sz="2800"/>
              <a:t>Publish a newsletter with prevention tips, local crime news, recognition of residents’ achievements, and news of neighborhood and community events. </a:t>
            </a:r>
          </a:p>
        </p:txBody>
      </p:sp>
      <p:sp>
        <p:nvSpPr>
          <p:cNvPr id="54278" name="AutoShape 4">
            <a:hlinkClick r:id="rId2" action="ppaction://hlinkfile" highlightClick="1"/>
            <a:extLst>
              <a:ext uri="{FF2B5EF4-FFF2-40B4-BE49-F238E27FC236}">
                <a16:creationId xmlns:a16="http://schemas.microsoft.com/office/drawing/2014/main" id="{E759BF4D-F4DB-4848-8048-2B37451D599C}"/>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CC228B4-8E8D-431B-869E-22184FFF29EF}"/>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99F80994-9D84-4E86-9007-51D8DE826360}"/>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8D57EBDB-FA76-4A34-9B27-17E6CFE36028}" type="slidenum">
              <a:rPr lang="en-US" altLang="en-US" sz="1200">
                <a:latin typeface="Tahoma" panose="020B0604030504040204" pitchFamily="34" charset="0"/>
              </a:rPr>
              <a:pPr>
                <a:spcBef>
                  <a:spcPct val="0"/>
                </a:spcBef>
                <a:buClrTx/>
                <a:buSzTx/>
                <a:buFontTx/>
                <a:buNone/>
              </a:pPr>
              <a:t>3</a:t>
            </a:fld>
            <a:endParaRPr lang="en-US" altLang="en-US" sz="1200">
              <a:latin typeface="Tahoma" panose="020B0604030504040204" pitchFamily="34" charset="0"/>
            </a:endParaRPr>
          </a:p>
        </p:txBody>
      </p:sp>
      <p:sp>
        <p:nvSpPr>
          <p:cNvPr id="26626" name="Rectangle 2">
            <a:extLst>
              <a:ext uri="{FF2B5EF4-FFF2-40B4-BE49-F238E27FC236}">
                <a16:creationId xmlns:a16="http://schemas.microsoft.com/office/drawing/2014/main" id="{5178BD2F-B590-4DD0-996E-B8D1104BC244}"/>
              </a:ext>
            </a:extLst>
          </p:cNvPr>
          <p:cNvSpPr>
            <a:spLocks noGrp="1" noChangeArrowheads="1"/>
          </p:cNvSpPr>
          <p:nvPr>
            <p:ph type="title"/>
          </p:nvPr>
        </p:nvSpPr>
        <p:spPr/>
        <p:txBody>
          <a:bodyPr/>
          <a:lstStyle/>
          <a:p>
            <a:pPr eaLnBrk="1" hangingPunct="1">
              <a:defRPr/>
            </a:pPr>
            <a:r>
              <a:rPr lang="en-US" altLang="en-US" sz="4400"/>
              <a:t>Objectives</a:t>
            </a:r>
          </a:p>
        </p:txBody>
      </p:sp>
      <p:sp>
        <p:nvSpPr>
          <p:cNvPr id="26627" name="Rectangle 3">
            <a:extLst>
              <a:ext uri="{FF2B5EF4-FFF2-40B4-BE49-F238E27FC236}">
                <a16:creationId xmlns:a16="http://schemas.microsoft.com/office/drawing/2014/main" id="{A6AAF6F6-5E8E-409C-9F53-B5505ADEBACC}"/>
              </a:ext>
            </a:extLst>
          </p:cNvPr>
          <p:cNvSpPr>
            <a:spLocks noGrp="1" noChangeArrowheads="1"/>
          </p:cNvSpPr>
          <p:nvPr>
            <p:ph type="body" idx="1"/>
          </p:nvPr>
        </p:nvSpPr>
        <p:spPr>
          <a:xfrm>
            <a:off x="457200" y="1524000"/>
            <a:ext cx="8229600" cy="4495800"/>
          </a:xfrm>
        </p:spPr>
        <p:txBody>
          <a:bodyPr/>
          <a:lstStyle/>
          <a:p>
            <a:pPr eaLnBrk="1" hangingPunct="1">
              <a:lnSpc>
                <a:spcPct val="90000"/>
              </a:lnSpc>
              <a:defRPr/>
            </a:pPr>
            <a:r>
              <a:rPr lang="en-US" altLang="en-US"/>
              <a:t>Learn how to maintain and strengthen a Neighborhood Watch</a:t>
            </a:r>
          </a:p>
          <a:p>
            <a:pPr eaLnBrk="1" hangingPunct="1">
              <a:lnSpc>
                <a:spcPct val="90000"/>
              </a:lnSpc>
              <a:buFont typeface="Wingdings" panose="05000000000000000000" pitchFamily="2" charset="2"/>
              <a:buNone/>
              <a:defRPr/>
            </a:pPr>
            <a:endParaRPr lang="en-US" altLang="en-US"/>
          </a:p>
          <a:p>
            <a:pPr eaLnBrk="1" hangingPunct="1">
              <a:lnSpc>
                <a:spcPct val="90000"/>
              </a:lnSpc>
              <a:defRPr/>
            </a:pPr>
            <a:r>
              <a:rPr lang="en-US" altLang="en-US"/>
              <a:t>Learn how to expand the scope of Neighborhood Watch</a:t>
            </a:r>
          </a:p>
          <a:p>
            <a:pPr eaLnBrk="1" hangingPunct="1">
              <a:lnSpc>
                <a:spcPct val="90000"/>
              </a:lnSpc>
              <a:buFont typeface="Wingdings" panose="05000000000000000000" pitchFamily="2" charset="2"/>
              <a:buNone/>
              <a:defRPr/>
            </a:pPr>
            <a:endParaRPr lang="en-US" altLang="en-US"/>
          </a:p>
          <a:p>
            <a:pPr eaLnBrk="1" hangingPunct="1">
              <a:lnSpc>
                <a:spcPct val="90000"/>
              </a:lnSpc>
              <a:defRPr/>
            </a:pPr>
            <a:r>
              <a:rPr lang="en-US" altLang="en-US"/>
              <a:t>Explore how Neighborhood Watch can be linked to homeland security and emergency preparedness </a:t>
            </a:r>
          </a:p>
        </p:txBody>
      </p:sp>
      <p:sp>
        <p:nvSpPr>
          <p:cNvPr id="12294" name="AutoShape 4">
            <a:hlinkClick r:id="rId3" action="ppaction://hlinkfile" highlightClick="1"/>
            <a:extLst>
              <a:ext uri="{FF2B5EF4-FFF2-40B4-BE49-F238E27FC236}">
                <a16:creationId xmlns:a16="http://schemas.microsoft.com/office/drawing/2014/main" id="{05C9A3FB-94B7-4721-A51C-84CE90DE8387}"/>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A85CD27E-085D-4F4E-AD5A-96CD4B615A27}"/>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91DA998C-2121-4709-88CE-1300811B7CE9}"/>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D202D6C5-BEB5-43E2-8985-5EB13999FAA6}" type="slidenum">
              <a:rPr lang="en-US" altLang="en-US" sz="1200">
                <a:latin typeface="Tahoma" panose="020B0604030504040204" pitchFamily="34" charset="0"/>
              </a:rPr>
              <a:pPr>
                <a:spcBef>
                  <a:spcPct val="0"/>
                </a:spcBef>
                <a:buClrTx/>
                <a:buSzTx/>
                <a:buFontTx/>
                <a:buNone/>
              </a:pPr>
              <a:t>30</a:t>
            </a:fld>
            <a:endParaRPr lang="en-US" altLang="en-US" sz="1200">
              <a:latin typeface="Tahoma" panose="020B0604030504040204" pitchFamily="34" charset="0"/>
            </a:endParaRPr>
          </a:p>
        </p:txBody>
      </p:sp>
      <p:sp>
        <p:nvSpPr>
          <p:cNvPr id="93186" name="Rectangle 2">
            <a:extLst>
              <a:ext uri="{FF2B5EF4-FFF2-40B4-BE49-F238E27FC236}">
                <a16:creationId xmlns:a16="http://schemas.microsoft.com/office/drawing/2014/main" id="{0293E9FC-46D8-4FEF-A0E4-4F24CFB2A5DD}"/>
              </a:ext>
            </a:extLst>
          </p:cNvPr>
          <p:cNvSpPr>
            <a:spLocks noGrp="1" noChangeArrowheads="1"/>
          </p:cNvSpPr>
          <p:nvPr>
            <p:ph type="title"/>
          </p:nvPr>
        </p:nvSpPr>
        <p:spPr/>
        <p:txBody>
          <a:bodyPr/>
          <a:lstStyle/>
          <a:p>
            <a:pPr eaLnBrk="1" hangingPunct="1">
              <a:defRPr/>
            </a:pPr>
            <a:r>
              <a:rPr lang="en-US" altLang="en-US" sz="4400"/>
              <a:t>Expanding the Scope</a:t>
            </a:r>
          </a:p>
        </p:txBody>
      </p:sp>
      <p:sp>
        <p:nvSpPr>
          <p:cNvPr id="93187" name="Rectangle 3">
            <a:extLst>
              <a:ext uri="{FF2B5EF4-FFF2-40B4-BE49-F238E27FC236}">
                <a16:creationId xmlns:a16="http://schemas.microsoft.com/office/drawing/2014/main" id="{598A26EF-F4E4-436F-9C78-1177CAC21806}"/>
              </a:ext>
            </a:extLst>
          </p:cNvPr>
          <p:cNvSpPr>
            <a:spLocks noGrp="1" noChangeArrowheads="1"/>
          </p:cNvSpPr>
          <p:nvPr>
            <p:ph type="body" idx="1"/>
          </p:nvPr>
        </p:nvSpPr>
        <p:spPr>
          <a:xfrm>
            <a:off x="609600" y="1676400"/>
            <a:ext cx="7391400" cy="4495800"/>
          </a:xfrm>
        </p:spPr>
        <p:txBody>
          <a:bodyPr/>
          <a:lstStyle/>
          <a:p>
            <a:pPr eaLnBrk="1" hangingPunct="1">
              <a:defRPr/>
            </a:pPr>
            <a:r>
              <a:rPr lang="en-US" altLang="en-US" sz="2800"/>
              <a:t>Neighborhood Watch can serve communities in many ways beyond preventing crime.  </a:t>
            </a:r>
          </a:p>
          <a:p>
            <a:pPr eaLnBrk="1" hangingPunct="1">
              <a:defRPr/>
            </a:pPr>
            <a:r>
              <a:rPr lang="en-US" altLang="en-US" sz="2800"/>
              <a:t>It can provide focus for community preparedness, including Community Emergency Response Team training.</a:t>
            </a:r>
          </a:p>
          <a:p>
            <a:pPr eaLnBrk="1" hangingPunct="1">
              <a:defRPr/>
            </a:pPr>
            <a:r>
              <a:rPr lang="en-US" altLang="en-US" sz="2800"/>
              <a:t>Strong, organized, cohesive neighborhoods are better equipped to recognize terrorism and handle all sorts of emergency situations. </a:t>
            </a:r>
          </a:p>
        </p:txBody>
      </p:sp>
      <p:sp>
        <p:nvSpPr>
          <p:cNvPr id="55302" name="AutoShape 4">
            <a:hlinkClick r:id="rId2" action="ppaction://hlinkfile" highlightClick="1"/>
            <a:extLst>
              <a:ext uri="{FF2B5EF4-FFF2-40B4-BE49-F238E27FC236}">
                <a16:creationId xmlns:a16="http://schemas.microsoft.com/office/drawing/2014/main" id="{C565B8E0-D26D-4086-AF83-7209E4D10070}"/>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FA9834-BD21-4150-BDC8-0C6931811DF7}"/>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9B238671-145D-423E-A891-FD61F7EA7C50}"/>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B69C3810-1036-4FB9-817F-3E295661058F}" type="slidenum">
              <a:rPr lang="en-US" altLang="en-US" sz="1200">
                <a:latin typeface="Tahoma" panose="020B0604030504040204" pitchFamily="34" charset="0"/>
              </a:rPr>
              <a:pPr>
                <a:spcBef>
                  <a:spcPct val="0"/>
                </a:spcBef>
                <a:buClrTx/>
                <a:buSzTx/>
                <a:buFontTx/>
                <a:buNone/>
              </a:pPr>
              <a:t>31</a:t>
            </a:fld>
            <a:endParaRPr lang="en-US" altLang="en-US" sz="1200">
              <a:latin typeface="Tahoma" panose="020B0604030504040204" pitchFamily="34" charset="0"/>
            </a:endParaRPr>
          </a:p>
        </p:txBody>
      </p:sp>
      <p:sp>
        <p:nvSpPr>
          <p:cNvPr id="98307" name="Rectangle 3">
            <a:extLst>
              <a:ext uri="{FF2B5EF4-FFF2-40B4-BE49-F238E27FC236}">
                <a16:creationId xmlns:a16="http://schemas.microsoft.com/office/drawing/2014/main" id="{FECC22F2-6F2F-401B-82C0-60711A24ECA7}"/>
              </a:ext>
            </a:extLst>
          </p:cNvPr>
          <p:cNvSpPr>
            <a:spLocks noGrp="1" noChangeArrowheads="1"/>
          </p:cNvSpPr>
          <p:nvPr>
            <p:ph type="body" idx="1"/>
          </p:nvPr>
        </p:nvSpPr>
        <p:spPr>
          <a:xfrm>
            <a:off x="1409700" y="457200"/>
            <a:ext cx="6324600" cy="5334000"/>
          </a:xfrm>
        </p:spPr>
        <p:txBody>
          <a:bodyPr/>
          <a:lstStyle/>
          <a:p>
            <a:pPr algn="ctr" eaLnBrk="1" hangingPunct="1">
              <a:buFont typeface="Wingdings" panose="05000000000000000000" pitchFamily="2" charset="2"/>
              <a:buNone/>
              <a:defRPr/>
            </a:pPr>
            <a:r>
              <a:rPr lang="en-US" altLang="en-US" sz="5400" dirty="0">
                <a:solidFill>
                  <a:schemeClr val="hlink"/>
                </a:solidFill>
              </a:rPr>
              <a:t>Homeland Security</a:t>
            </a:r>
          </a:p>
          <a:p>
            <a:pPr algn="ctr" eaLnBrk="1" hangingPunct="1">
              <a:buFont typeface="Wingdings" panose="05000000000000000000" pitchFamily="2" charset="2"/>
              <a:buNone/>
              <a:defRPr/>
            </a:pPr>
            <a:endParaRPr lang="en-US" altLang="en-US" sz="5400" dirty="0">
              <a:solidFill>
                <a:schemeClr val="hlink"/>
              </a:solidFill>
            </a:endParaRPr>
          </a:p>
          <a:p>
            <a:pPr algn="ctr" eaLnBrk="1" hangingPunct="1">
              <a:buFont typeface="Wingdings" panose="05000000000000000000" pitchFamily="2" charset="2"/>
              <a:buNone/>
              <a:defRPr/>
            </a:pPr>
            <a:r>
              <a:rPr lang="en-US" altLang="en-US" sz="5400" u="sng" dirty="0">
                <a:solidFill>
                  <a:schemeClr val="hlink"/>
                </a:solidFill>
              </a:rPr>
              <a:t>IS </a:t>
            </a:r>
          </a:p>
          <a:p>
            <a:pPr algn="ctr" eaLnBrk="1" hangingPunct="1">
              <a:buFont typeface="Wingdings" panose="05000000000000000000" pitchFamily="2" charset="2"/>
              <a:buNone/>
              <a:defRPr/>
            </a:pPr>
            <a:endParaRPr lang="en-US" altLang="en-US" sz="5400" u="sng" dirty="0">
              <a:solidFill>
                <a:schemeClr val="hlink"/>
              </a:solidFill>
            </a:endParaRPr>
          </a:p>
          <a:p>
            <a:pPr algn="ctr" eaLnBrk="1" hangingPunct="1">
              <a:buFont typeface="Wingdings" panose="05000000000000000000" pitchFamily="2" charset="2"/>
              <a:buNone/>
              <a:defRPr/>
            </a:pPr>
            <a:r>
              <a:rPr lang="en-US" altLang="en-US" sz="5400" dirty="0">
                <a:solidFill>
                  <a:schemeClr val="hlink"/>
                </a:solidFill>
              </a:rPr>
              <a:t>Crime Prevention</a:t>
            </a:r>
          </a:p>
        </p:txBody>
      </p:sp>
      <p:sp>
        <p:nvSpPr>
          <p:cNvPr id="56325" name="AutoShape 4">
            <a:hlinkClick r:id="rId3" action="ppaction://hlinkfile" highlightClick="1"/>
            <a:extLst>
              <a:ext uri="{FF2B5EF4-FFF2-40B4-BE49-F238E27FC236}">
                <a16:creationId xmlns:a16="http://schemas.microsoft.com/office/drawing/2014/main" id="{B623B6F7-084F-4F35-83EA-5835822F6281}"/>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12F88723-342A-48DB-9972-421DD8102EA4}"/>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A128745C-8C89-43E3-927C-B5842D46B124}"/>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2D7285CD-E0BF-4736-BC37-4E8875905F49}" type="slidenum">
              <a:rPr lang="en-US" altLang="en-US" sz="1200">
                <a:latin typeface="Tahoma" panose="020B0604030504040204" pitchFamily="34" charset="0"/>
              </a:rPr>
              <a:pPr>
                <a:spcBef>
                  <a:spcPct val="0"/>
                </a:spcBef>
                <a:buClrTx/>
                <a:buSzTx/>
                <a:buFontTx/>
                <a:buNone/>
              </a:pPr>
              <a:t>32</a:t>
            </a:fld>
            <a:endParaRPr lang="en-US" altLang="en-US" sz="1200">
              <a:latin typeface="Tahoma" panose="020B0604030504040204" pitchFamily="34" charset="0"/>
            </a:endParaRPr>
          </a:p>
        </p:txBody>
      </p:sp>
      <p:sp>
        <p:nvSpPr>
          <p:cNvPr id="175106" name="Rectangle 2">
            <a:extLst>
              <a:ext uri="{FF2B5EF4-FFF2-40B4-BE49-F238E27FC236}">
                <a16:creationId xmlns:a16="http://schemas.microsoft.com/office/drawing/2014/main" id="{6F369184-A9EA-4DFB-B8D7-E04A7EF3D208}"/>
              </a:ext>
            </a:extLst>
          </p:cNvPr>
          <p:cNvSpPr>
            <a:spLocks noGrp="1" noChangeArrowheads="1"/>
          </p:cNvSpPr>
          <p:nvPr>
            <p:ph type="title"/>
          </p:nvPr>
        </p:nvSpPr>
        <p:spPr>
          <a:xfrm>
            <a:off x="381000" y="339725"/>
            <a:ext cx="8305800" cy="985838"/>
          </a:xfrm>
        </p:spPr>
        <p:txBody>
          <a:bodyPr/>
          <a:lstStyle/>
          <a:p>
            <a:pPr eaLnBrk="1" hangingPunct="1">
              <a:defRPr/>
            </a:pPr>
            <a:r>
              <a:rPr lang="en-US" altLang="en-US" sz="4400" b="1"/>
              <a:t>Overview of Homeland Security</a:t>
            </a:r>
            <a:r>
              <a:rPr lang="en-US" altLang="en-US" sz="3600"/>
              <a:t> </a:t>
            </a:r>
          </a:p>
        </p:txBody>
      </p:sp>
      <p:sp>
        <p:nvSpPr>
          <p:cNvPr id="175107" name="Rectangle 3">
            <a:extLst>
              <a:ext uri="{FF2B5EF4-FFF2-40B4-BE49-F238E27FC236}">
                <a16:creationId xmlns:a16="http://schemas.microsoft.com/office/drawing/2014/main" id="{9A05C253-2650-4FB2-A9BB-3808A3153E95}"/>
              </a:ext>
            </a:extLst>
          </p:cNvPr>
          <p:cNvSpPr>
            <a:spLocks noGrp="1" noChangeArrowheads="1"/>
          </p:cNvSpPr>
          <p:nvPr>
            <p:ph type="body" idx="1"/>
          </p:nvPr>
        </p:nvSpPr>
        <p:spPr>
          <a:xfrm>
            <a:off x="647700" y="1981200"/>
            <a:ext cx="7772400" cy="4114800"/>
          </a:xfrm>
        </p:spPr>
        <p:txBody>
          <a:bodyPr/>
          <a:lstStyle/>
          <a:p>
            <a:pPr eaLnBrk="1" hangingPunct="1">
              <a:defRPr/>
            </a:pPr>
            <a:r>
              <a:rPr lang="en-US" altLang="en-US" dirty="0"/>
              <a:t>Prevent terrorism and enhance security within the United States</a:t>
            </a:r>
          </a:p>
          <a:p>
            <a:pPr eaLnBrk="1" hangingPunct="1">
              <a:defRPr/>
            </a:pPr>
            <a:r>
              <a:rPr lang="en-US" altLang="en-US" dirty="0"/>
              <a:t>Secure and manage our borders</a:t>
            </a:r>
          </a:p>
          <a:p>
            <a:pPr eaLnBrk="1" hangingPunct="1">
              <a:defRPr/>
            </a:pPr>
            <a:r>
              <a:rPr lang="en-US" altLang="en-US" dirty="0"/>
              <a:t>Enforce and administer our immigration laws</a:t>
            </a:r>
          </a:p>
          <a:p>
            <a:pPr eaLnBrk="1" hangingPunct="1">
              <a:defRPr/>
            </a:pPr>
            <a:r>
              <a:rPr lang="en-US" altLang="en-US" dirty="0"/>
              <a:t>Safeguard and secure cyberspace</a:t>
            </a:r>
          </a:p>
          <a:p>
            <a:pPr eaLnBrk="1" hangingPunct="1">
              <a:defRPr/>
            </a:pPr>
            <a:r>
              <a:rPr lang="en-US" altLang="en-US" dirty="0"/>
              <a:t>Ensure resilience to disasters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D6383396-095A-4B33-BC20-86708401C51A}"/>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FBF6B93D-DEEF-4C97-8A82-D03743CA8039}"/>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8B102F4C-70B4-4A58-9A55-9D31BEA132D8}" type="slidenum">
              <a:rPr lang="en-US" altLang="en-US" sz="1200">
                <a:latin typeface="Tahoma" panose="020B0604030504040204" pitchFamily="34" charset="0"/>
              </a:rPr>
              <a:pPr>
                <a:spcBef>
                  <a:spcPct val="0"/>
                </a:spcBef>
                <a:buClrTx/>
                <a:buSzTx/>
                <a:buFontTx/>
                <a:buNone/>
              </a:pPr>
              <a:t>33</a:t>
            </a:fld>
            <a:endParaRPr lang="en-US" altLang="en-US" sz="1200">
              <a:latin typeface="Tahoma" panose="020B0604030504040204" pitchFamily="34" charset="0"/>
            </a:endParaRPr>
          </a:p>
        </p:txBody>
      </p:sp>
      <p:sp>
        <p:nvSpPr>
          <p:cNvPr id="102402" name="Rectangle 2">
            <a:extLst>
              <a:ext uri="{FF2B5EF4-FFF2-40B4-BE49-F238E27FC236}">
                <a16:creationId xmlns:a16="http://schemas.microsoft.com/office/drawing/2014/main" id="{9678FD72-A57C-4253-911A-A68D1597481A}"/>
              </a:ext>
            </a:extLst>
          </p:cNvPr>
          <p:cNvSpPr>
            <a:spLocks noGrp="1" noChangeArrowheads="1"/>
          </p:cNvSpPr>
          <p:nvPr>
            <p:ph type="title"/>
          </p:nvPr>
        </p:nvSpPr>
        <p:spPr/>
        <p:txBody>
          <a:bodyPr/>
          <a:lstStyle/>
          <a:p>
            <a:pPr eaLnBrk="1" hangingPunct="1">
              <a:defRPr/>
            </a:pPr>
            <a:r>
              <a:rPr lang="en-US" altLang="en-US"/>
              <a:t>Homeland Security and Neighborhood Watch</a:t>
            </a:r>
            <a:r>
              <a:rPr lang="en-US" altLang="en-US" sz="3600"/>
              <a:t> </a:t>
            </a:r>
          </a:p>
        </p:txBody>
      </p:sp>
      <p:sp>
        <p:nvSpPr>
          <p:cNvPr id="102403" name="Rectangle 3">
            <a:extLst>
              <a:ext uri="{FF2B5EF4-FFF2-40B4-BE49-F238E27FC236}">
                <a16:creationId xmlns:a16="http://schemas.microsoft.com/office/drawing/2014/main" id="{C4EFD90F-D319-419C-BE74-6C1FD523ADF7}"/>
              </a:ext>
            </a:extLst>
          </p:cNvPr>
          <p:cNvSpPr>
            <a:spLocks noGrp="1" noChangeArrowheads="1"/>
          </p:cNvSpPr>
          <p:nvPr>
            <p:ph type="body" idx="1"/>
          </p:nvPr>
        </p:nvSpPr>
        <p:spPr>
          <a:xfrm>
            <a:off x="457200" y="2057400"/>
            <a:ext cx="8229600" cy="4495800"/>
          </a:xfrm>
        </p:spPr>
        <p:txBody>
          <a:bodyPr/>
          <a:lstStyle/>
          <a:p>
            <a:pPr eaLnBrk="1" hangingPunct="1">
              <a:lnSpc>
                <a:spcPct val="90000"/>
              </a:lnSpc>
              <a:defRPr/>
            </a:pPr>
            <a:r>
              <a:rPr lang="en-US" altLang="en-US"/>
              <a:t>Crime prevention is terrorism prevention.</a:t>
            </a:r>
          </a:p>
          <a:p>
            <a:pPr eaLnBrk="1" hangingPunct="1">
              <a:lnSpc>
                <a:spcPct val="90000"/>
              </a:lnSpc>
              <a:defRPr/>
            </a:pPr>
            <a:r>
              <a:rPr lang="en-US" altLang="en-US"/>
              <a:t>Both help to achieve safety and security. </a:t>
            </a:r>
          </a:p>
          <a:p>
            <a:pPr eaLnBrk="1" hangingPunct="1">
              <a:lnSpc>
                <a:spcPct val="90000"/>
              </a:lnSpc>
              <a:defRPr/>
            </a:pPr>
            <a:r>
              <a:rPr lang="en-US" altLang="en-US"/>
              <a:t>Both require action by individuals and neighborhoods.</a:t>
            </a:r>
          </a:p>
          <a:p>
            <a:pPr eaLnBrk="1" hangingPunct="1">
              <a:lnSpc>
                <a:spcPct val="90000"/>
              </a:lnSpc>
              <a:defRPr/>
            </a:pPr>
            <a:r>
              <a:rPr lang="en-US" altLang="en-US"/>
              <a:t>Both help us cope with fear. </a:t>
            </a:r>
          </a:p>
          <a:p>
            <a:pPr eaLnBrk="1" hangingPunct="1">
              <a:lnSpc>
                <a:spcPct val="90000"/>
              </a:lnSpc>
              <a:defRPr/>
            </a:pPr>
            <a:r>
              <a:rPr lang="en-US" altLang="en-US"/>
              <a:t>Both need planning and organization to be effective. </a:t>
            </a:r>
          </a:p>
        </p:txBody>
      </p:sp>
      <p:sp>
        <p:nvSpPr>
          <p:cNvPr id="60422" name="AutoShape 4">
            <a:hlinkClick r:id="rId2" action="ppaction://hlinkfile" highlightClick="1"/>
            <a:extLst>
              <a:ext uri="{FF2B5EF4-FFF2-40B4-BE49-F238E27FC236}">
                <a16:creationId xmlns:a16="http://schemas.microsoft.com/office/drawing/2014/main" id="{7CF660B3-798E-4859-BC4C-A728E7F0D067}"/>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D4E93F6-1C73-4447-B47F-2A5A264C5DEE}"/>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653C46FC-A3BC-4916-9176-E70908CFC3F4}"/>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1E1BAC40-9655-4EC3-913C-AADB06888AD8}" type="slidenum">
              <a:rPr lang="en-US" altLang="en-US" sz="1200">
                <a:latin typeface="Tahoma" panose="020B0604030504040204" pitchFamily="34" charset="0"/>
              </a:rPr>
              <a:pPr>
                <a:spcBef>
                  <a:spcPct val="0"/>
                </a:spcBef>
                <a:buClrTx/>
                <a:buSzTx/>
                <a:buFontTx/>
                <a:buNone/>
              </a:pPr>
              <a:t>34</a:t>
            </a:fld>
            <a:endParaRPr lang="en-US" altLang="en-US" sz="1200">
              <a:latin typeface="Tahoma" panose="020B0604030504040204" pitchFamily="34" charset="0"/>
            </a:endParaRPr>
          </a:p>
        </p:txBody>
      </p:sp>
      <p:sp>
        <p:nvSpPr>
          <p:cNvPr id="106498" name="Rectangle 2">
            <a:extLst>
              <a:ext uri="{FF2B5EF4-FFF2-40B4-BE49-F238E27FC236}">
                <a16:creationId xmlns:a16="http://schemas.microsoft.com/office/drawing/2014/main" id="{E198BF2E-5FEE-48C5-8A6F-C7944394F054}"/>
              </a:ext>
            </a:extLst>
          </p:cNvPr>
          <p:cNvSpPr>
            <a:spLocks noGrp="1" noChangeArrowheads="1"/>
          </p:cNvSpPr>
          <p:nvPr>
            <p:ph type="title"/>
          </p:nvPr>
        </p:nvSpPr>
        <p:spPr/>
        <p:txBody>
          <a:bodyPr/>
          <a:lstStyle/>
          <a:p>
            <a:pPr eaLnBrk="1" hangingPunct="1">
              <a:defRPr/>
            </a:pPr>
            <a:r>
              <a:rPr lang="en-US" altLang="en-US"/>
              <a:t>Homeland Security and Neighborhood Watch </a:t>
            </a:r>
            <a:r>
              <a:rPr lang="en-US" altLang="en-US" sz="2400"/>
              <a:t>(continued)</a:t>
            </a:r>
          </a:p>
        </p:txBody>
      </p:sp>
      <p:sp>
        <p:nvSpPr>
          <p:cNvPr id="106499" name="Rectangle 3">
            <a:extLst>
              <a:ext uri="{FF2B5EF4-FFF2-40B4-BE49-F238E27FC236}">
                <a16:creationId xmlns:a16="http://schemas.microsoft.com/office/drawing/2014/main" id="{7951D4B3-4221-4156-BE95-529E2375A0A9}"/>
              </a:ext>
            </a:extLst>
          </p:cNvPr>
          <p:cNvSpPr>
            <a:spLocks noGrp="1" noChangeArrowheads="1"/>
          </p:cNvSpPr>
          <p:nvPr>
            <p:ph type="body" idx="1"/>
          </p:nvPr>
        </p:nvSpPr>
        <p:spPr>
          <a:xfrm>
            <a:off x="533400" y="1600200"/>
            <a:ext cx="8153400" cy="4724400"/>
          </a:xfrm>
        </p:spPr>
        <p:txBody>
          <a:bodyPr/>
          <a:lstStyle/>
          <a:p>
            <a:pPr eaLnBrk="1" hangingPunct="1">
              <a:lnSpc>
                <a:spcPct val="90000"/>
              </a:lnSpc>
              <a:buFont typeface="Wingdings" panose="05000000000000000000" pitchFamily="2" charset="2"/>
              <a:buNone/>
              <a:defRPr/>
            </a:pPr>
            <a:r>
              <a:rPr lang="en-US" altLang="en-US"/>
              <a:t>Neighborhood Watch groups are excellent</a:t>
            </a:r>
          </a:p>
          <a:p>
            <a:pPr eaLnBrk="1" hangingPunct="1">
              <a:lnSpc>
                <a:spcPct val="90000"/>
              </a:lnSpc>
              <a:buFont typeface="Wingdings" panose="05000000000000000000" pitchFamily="2" charset="2"/>
              <a:buNone/>
              <a:defRPr/>
            </a:pPr>
            <a:r>
              <a:rPr lang="en-US" altLang="en-US"/>
              <a:t>platforms for community preparedness.  </a:t>
            </a:r>
          </a:p>
          <a:p>
            <a:pPr eaLnBrk="1" hangingPunct="1">
              <a:lnSpc>
                <a:spcPct val="90000"/>
              </a:lnSpc>
              <a:defRPr/>
            </a:pPr>
            <a:r>
              <a:rPr lang="en-US" altLang="en-US"/>
              <a:t>They are already experienced in teaching residents about prevention.</a:t>
            </a:r>
          </a:p>
          <a:p>
            <a:pPr eaLnBrk="1" hangingPunct="1">
              <a:lnSpc>
                <a:spcPct val="90000"/>
              </a:lnSpc>
              <a:defRPr/>
            </a:pPr>
            <a:r>
              <a:rPr lang="en-US" altLang="en-US"/>
              <a:t>They often offer networks of neighborhoods. </a:t>
            </a:r>
          </a:p>
          <a:p>
            <a:pPr eaLnBrk="1" hangingPunct="1">
              <a:lnSpc>
                <a:spcPct val="90000"/>
              </a:lnSpc>
              <a:defRPr/>
            </a:pPr>
            <a:r>
              <a:rPr lang="en-US" altLang="en-US"/>
              <a:t>They are accustomed to training residents in various skills. </a:t>
            </a:r>
          </a:p>
          <a:p>
            <a:pPr eaLnBrk="1" hangingPunct="1">
              <a:lnSpc>
                <a:spcPct val="90000"/>
              </a:lnSpc>
              <a:defRPr/>
            </a:pPr>
            <a:r>
              <a:rPr lang="en-US" altLang="en-US"/>
              <a:t>They are accustomed to communicating regularly among themselves and with others. </a:t>
            </a:r>
            <a:endParaRPr lang="en-US" altLang="en-US" sz="2800"/>
          </a:p>
        </p:txBody>
      </p:sp>
      <p:sp>
        <p:nvSpPr>
          <p:cNvPr id="61446" name="AutoShape 4">
            <a:hlinkClick r:id="rId2" action="ppaction://hlinkfile" highlightClick="1"/>
            <a:extLst>
              <a:ext uri="{FF2B5EF4-FFF2-40B4-BE49-F238E27FC236}">
                <a16:creationId xmlns:a16="http://schemas.microsoft.com/office/drawing/2014/main" id="{44330D3A-0983-4C2D-8C51-839403FBB826}"/>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CA2C6ED5-F39B-44DE-AEB4-8EB213B07A10}"/>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BBD40A3D-AF35-4FA5-9E93-FB1846C7AD79}"/>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EE5D646B-B720-4C73-8F7A-72FC3A21C5B4}" type="slidenum">
              <a:rPr lang="en-US" altLang="en-US" sz="1200">
                <a:latin typeface="Tahoma" panose="020B0604030504040204" pitchFamily="34" charset="0"/>
              </a:rPr>
              <a:pPr>
                <a:spcBef>
                  <a:spcPct val="0"/>
                </a:spcBef>
                <a:buClrTx/>
                <a:buSzTx/>
                <a:buFontTx/>
                <a:buNone/>
              </a:pPr>
              <a:t>35</a:t>
            </a:fld>
            <a:endParaRPr lang="en-US" altLang="en-US" sz="1200">
              <a:latin typeface="Tahoma" panose="020B0604030504040204" pitchFamily="34" charset="0"/>
            </a:endParaRPr>
          </a:p>
        </p:txBody>
      </p:sp>
      <p:sp>
        <p:nvSpPr>
          <p:cNvPr id="125954" name="Rectangle 2">
            <a:extLst>
              <a:ext uri="{FF2B5EF4-FFF2-40B4-BE49-F238E27FC236}">
                <a16:creationId xmlns:a16="http://schemas.microsoft.com/office/drawing/2014/main" id="{C521DE69-B5A4-4222-ABAC-5C987EA17E08}"/>
              </a:ext>
            </a:extLst>
          </p:cNvPr>
          <p:cNvSpPr>
            <a:spLocks noGrp="1" noChangeArrowheads="1"/>
          </p:cNvSpPr>
          <p:nvPr>
            <p:ph type="title"/>
          </p:nvPr>
        </p:nvSpPr>
        <p:spPr/>
        <p:txBody>
          <a:bodyPr/>
          <a:lstStyle/>
          <a:p>
            <a:pPr eaLnBrk="1" hangingPunct="1">
              <a:defRPr/>
            </a:pPr>
            <a:r>
              <a:rPr lang="en-US" altLang="en-US"/>
              <a:t>Homeland Security and Neighborhood Watch </a:t>
            </a:r>
            <a:r>
              <a:rPr lang="en-US" altLang="en-US" sz="2400"/>
              <a:t>(continued)</a:t>
            </a:r>
          </a:p>
        </p:txBody>
      </p:sp>
      <p:sp>
        <p:nvSpPr>
          <p:cNvPr id="125955" name="Rectangle 3">
            <a:extLst>
              <a:ext uri="{FF2B5EF4-FFF2-40B4-BE49-F238E27FC236}">
                <a16:creationId xmlns:a16="http://schemas.microsoft.com/office/drawing/2014/main" id="{F94B2F0D-CFAF-4001-9C57-32B384F413EE}"/>
              </a:ext>
            </a:extLst>
          </p:cNvPr>
          <p:cNvSpPr>
            <a:spLocks noGrp="1" noChangeArrowheads="1"/>
          </p:cNvSpPr>
          <p:nvPr>
            <p:ph type="body" idx="1"/>
          </p:nvPr>
        </p:nvSpPr>
        <p:spPr>
          <a:xfrm>
            <a:off x="457200" y="1676400"/>
            <a:ext cx="8077200" cy="4495800"/>
          </a:xfrm>
        </p:spPr>
        <p:txBody>
          <a:bodyPr/>
          <a:lstStyle/>
          <a:p>
            <a:pPr eaLnBrk="1" hangingPunct="1">
              <a:lnSpc>
                <a:spcPct val="90000"/>
              </a:lnSpc>
              <a:defRPr/>
            </a:pPr>
            <a:r>
              <a:rPr lang="en-US" altLang="en-US"/>
              <a:t>Neighborhood Watches can develop neighborhood-level plans for residents to help each other in emergencies; they can keep plans current. </a:t>
            </a:r>
          </a:p>
          <a:p>
            <a:pPr eaLnBrk="1" hangingPunct="1">
              <a:lnSpc>
                <a:spcPct val="90000"/>
              </a:lnSpc>
              <a:defRPr/>
            </a:pPr>
            <a:r>
              <a:rPr lang="en-US" altLang="en-US"/>
              <a:t>The groups provide excellent focal points for developing inventories of neighborhood skills and equipment that might be needed in emergencies.</a:t>
            </a:r>
          </a:p>
          <a:p>
            <a:pPr eaLnBrk="1" hangingPunct="1">
              <a:lnSpc>
                <a:spcPct val="90000"/>
              </a:lnSpc>
              <a:defRPr/>
            </a:pPr>
            <a:r>
              <a:rPr lang="en-US" altLang="en-US"/>
              <a:t>They can tap training for security needs.</a:t>
            </a:r>
          </a:p>
        </p:txBody>
      </p:sp>
      <p:sp>
        <p:nvSpPr>
          <p:cNvPr id="62470" name="AutoShape 4">
            <a:hlinkClick r:id="rId2" action="ppaction://hlinkfile" highlightClick="1"/>
            <a:extLst>
              <a:ext uri="{FF2B5EF4-FFF2-40B4-BE49-F238E27FC236}">
                <a16:creationId xmlns:a16="http://schemas.microsoft.com/office/drawing/2014/main" id="{4890ED1A-2011-4E14-9E4C-11CAD20888A3}"/>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1D7403A-39EC-42F9-810D-7E6A12E3C151}"/>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9F300A7C-E0E0-4F85-BEB0-EC384A399A12}"/>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053EF419-A448-4AE4-9A05-70A8BE50EB9D}" type="slidenum">
              <a:rPr lang="en-US" altLang="en-US" sz="1200">
                <a:latin typeface="Tahoma" panose="020B0604030504040204" pitchFamily="34" charset="0"/>
              </a:rPr>
              <a:pPr>
                <a:spcBef>
                  <a:spcPct val="0"/>
                </a:spcBef>
                <a:buClrTx/>
                <a:buSzTx/>
                <a:buFontTx/>
                <a:buNone/>
              </a:pPr>
              <a:t>36</a:t>
            </a:fld>
            <a:endParaRPr lang="en-US" altLang="en-US" sz="1200">
              <a:latin typeface="Tahoma" panose="020B0604030504040204" pitchFamily="34" charset="0"/>
            </a:endParaRPr>
          </a:p>
        </p:txBody>
      </p:sp>
      <p:sp>
        <p:nvSpPr>
          <p:cNvPr id="99330" name="Rectangle 2">
            <a:extLst>
              <a:ext uri="{FF2B5EF4-FFF2-40B4-BE49-F238E27FC236}">
                <a16:creationId xmlns:a16="http://schemas.microsoft.com/office/drawing/2014/main" id="{B2A50BC3-790E-4EB2-8620-173C9747A943}"/>
              </a:ext>
            </a:extLst>
          </p:cNvPr>
          <p:cNvSpPr>
            <a:spLocks noGrp="1" noChangeArrowheads="1"/>
          </p:cNvSpPr>
          <p:nvPr>
            <p:ph type="title"/>
          </p:nvPr>
        </p:nvSpPr>
        <p:spPr/>
        <p:txBody>
          <a:bodyPr/>
          <a:lstStyle/>
          <a:p>
            <a:pPr eaLnBrk="1" hangingPunct="1">
              <a:defRPr/>
            </a:pPr>
            <a:r>
              <a:rPr lang="en-US" altLang="en-US" sz="4400"/>
              <a:t>An Example</a:t>
            </a:r>
          </a:p>
        </p:txBody>
      </p:sp>
      <p:sp>
        <p:nvSpPr>
          <p:cNvPr id="99331" name="Rectangle 3">
            <a:extLst>
              <a:ext uri="{FF2B5EF4-FFF2-40B4-BE49-F238E27FC236}">
                <a16:creationId xmlns:a16="http://schemas.microsoft.com/office/drawing/2014/main" id="{CC31DAA9-99E9-48B2-A60C-549F69970E36}"/>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altLang="en-US"/>
              <a:t>The Pasadena, CA, Police Department matched the old concept of Neighborhood Watch with the new idea of security for the recreational vehicles at the Rose Bowl Parade. Parade Watch, as it came to be known, provided experienced neighbors to monitor RVs along the parade route and notify police of any suspicious vehicles. </a:t>
            </a:r>
            <a:endParaRPr lang="en-US" altLang="en-US" sz="2800"/>
          </a:p>
        </p:txBody>
      </p:sp>
      <p:sp>
        <p:nvSpPr>
          <p:cNvPr id="63494" name="AutoShape 4">
            <a:hlinkClick r:id="rId3" action="ppaction://hlinkfile" highlightClick="1"/>
            <a:extLst>
              <a:ext uri="{FF2B5EF4-FFF2-40B4-BE49-F238E27FC236}">
                <a16:creationId xmlns:a16="http://schemas.microsoft.com/office/drawing/2014/main" id="{1E8156E1-CE43-4193-A4C8-3D5F20AEF566}"/>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822D472-5EAE-4284-935D-E0070D94220E}"/>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A8008F0A-0C58-4DCF-9F5D-09BBA11A7AD3}"/>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CAC4D412-5FA3-4A27-9A89-DB262E75F07A}" type="slidenum">
              <a:rPr lang="en-US" altLang="en-US" sz="1200">
                <a:latin typeface="Tahoma" panose="020B0604030504040204" pitchFamily="34" charset="0"/>
              </a:rPr>
              <a:pPr>
                <a:spcBef>
                  <a:spcPct val="0"/>
                </a:spcBef>
                <a:buClrTx/>
                <a:buSzTx/>
                <a:buFontTx/>
                <a:buNone/>
              </a:pPr>
              <a:t>37</a:t>
            </a:fld>
            <a:endParaRPr lang="en-US" altLang="en-US" sz="1200">
              <a:latin typeface="Tahoma" panose="020B0604030504040204" pitchFamily="34" charset="0"/>
            </a:endParaRPr>
          </a:p>
        </p:txBody>
      </p:sp>
      <p:sp>
        <p:nvSpPr>
          <p:cNvPr id="100354" name="Rectangle 2">
            <a:extLst>
              <a:ext uri="{FF2B5EF4-FFF2-40B4-BE49-F238E27FC236}">
                <a16:creationId xmlns:a16="http://schemas.microsoft.com/office/drawing/2014/main" id="{31D1AB2C-0B16-404E-BD1E-2DC82530AE41}"/>
              </a:ext>
            </a:extLst>
          </p:cNvPr>
          <p:cNvSpPr>
            <a:spLocks noGrp="1" noChangeArrowheads="1"/>
          </p:cNvSpPr>
          <p:nvPr>
            <p:ph type="title"/>
          </p:nvPr>
        </p:nvSpPr>
        <p:spPr/>
        <p:txBody>
          <a:bodyPr/>
          <a:lstStyle/>
          <a:p>
            <a:pPr eaLnBrk="1" hangingPunct="1">
              <a:defRPr/>
            </a:pPr>
            <a:r>
              <a:rPr lang="en-US" altLang="en-US" sz="4400"/>
              <a:t>An Example</a:t>
            </a:r>
            <a:r>
              <a:rPr lang="en-US" altLang="en-US" sz="4600"/>
              <a:t> </a:t>
            </a:r>
          </a:p>
        </p:txBody>
      </p:sp>
      <p:sp>
        <p:nvSpPr>
          <p:cNvPr id="100355" name="Rectangle 3">
            <a:extLst>
              <a:ext uri="{FF2B5EF4-FFF2-40B4-BE49-F238E27FC236}">
                <a16:creationId xmlns:a16="http://schemas.microsoft.com/office/drawing/2014/main" id="{B274B461-9451-497E-99B4-07680D2FB1A8}"/>
              </a:ext>
            </a:extLst>
          </p:cNvPr>
          <p:cNvSpPr>
            <a:spLocks noGrp="1" noChangeArrowheads="1"/>
          </p:cNvSpPr>
          <p:nvPr>
            <p:ph type="body" idx="1"/>
          </p:nvPr>
        </p:nvSpPr>
        <p:spPr>
          <a:xfrm>
            <a:off x="228600" y="1600200"/>
            <a:ext cx="8458200" cy="4495800"/>
          </a:xfrm>
        </p:spPr>
        <p:txBody>
          <a:bodyPr/>
          <a:lstStyle/>
          <a:p>
            <a:pPr algn="ctr" eaLnBrk="1" hangingPunct="1">
              <a:buFont typeface="Wingdings" panose="05000000000000000000" pitchFamily="2" charset="2"/>
              <a:buNone/>
              <a:defRPr/>
            </a:pPr>
            <a:r>
              <a:rPr lang="en-US" altLang="en-US"/>
              <a:t>In Stafford County, VA, the sheriff’s office identified sites that might be attractive to terrorists, such as reservoirs, train tracks, and bridges. Neighborhood Watches near the sites were invited to get special training in what to report and how to report it with respect to possible threats to these targets. All residents were offered education on preparedness and mitigation strategies.  </a:t>
            </a:r>
          </a:p>
        </p:txBody>
      </p:sp>
      <p:sp>
        <p:nvSpPr>
          <p:cNvPr id="65542" name="AutoShape 4">
            <a:hlinkClick r:id="rId2" action="ppaction://hlinkfile" highlightClick="1"/>
            <a:extLst>
              <a:ext uri="{FF2B5EF4-FFF2-40B4-BE49-F238E27FC236}">
                <a16:creationId xmlns:a16="http://schemas.microsoft.com/office/drawing/2014/main" id="{E4F0B853-A9DE-4D73-86E7-1D220E06A7FC}"/>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952C0F-FB4A-475F-98A6-C8BE1E28FE89}"/>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56B317A9-D4FE-440A-9CC8-AACE3AB6BD5E}"/>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A43F2CB6-D3F3-41FB-8C4A-E9E432042895}" type="slidenum">
              <a:rPr lang="en-US" altLang="en-US" sz="1200">
                <a:latin typeface="Tahoma" panose="020B0604030504040204" pitchFamily="34" charset="0"/>
              </a:rPr>
              <a:pPr>
                <a:spcBef>
                  <a:spcPct val="0"/>
                </a:spcBef>
                <a:buClrTx/>
                <a:buSzTx/>
                <a:buFontTx/>
                <a:buNone/>
              </a:pPr>
              <a:t>38</a:t>
            </a:fld>
            <a:endParaRPr lang="en-US" altLang="en-US" sz="1200">
              <a:latin typeface="Tahoma" panose="020B0604030504040204" pitchFamily="34" charset="0"/>
            </a:endParaRPr>
          </a:p>
        </p:txBody>
      </p:sp>
      <p:sp>
        <p:nvSpPr>
          <p:cNvPr id="155650" name="Rectangle 2">
            <a:extLst>
              <a:ext uri="{FF2B5EF4-FFF2-40B4-BE49-F238E27FC236}">
                <a16:creationId xmlns:a16="http://schemas.microsoft.com/office/drawing/2014/main" id="{D5FF1F92-B5E3-4E7B-87ED-F5616F298975}"/>
              </a:ext>
            </a:extLst>
          </p:cNvPr>
          <p:cNvSpPr>
            <a:spLocks noGrp="1" noChangeArrowheads="1"/>
          </p:cNvSpPr>
          <p:nvPr>
            <p:ph type="title"/>
          </p:nvPr>
        </p:nvSpPr>
        <p:spPr/>
        <p:txBody>
          <a:bodyPr/>
          <a:lstStyle/>
          <a:p>
            <a:pPr eaLnBrk="1" hangingPunct="1">
              <a:defRPr/>
            </a:pPr>
            <a:r>
              <a:rPr lang="en-US" altLang="en-US" sz="4400"/>
              <a:t>The Crime Prevention Framework</a:t>
            </a:r>
          </a:p>
        </p:txBody>
      </p:sp>
      <p:sp>
        <p:nvSpPr>
          <p:cNvPr id="155651" name="Rectangle 3">
            <a:extLst>
              <a:ext uri="{FF2B5EF4-FFF2-40B4-BE49-F238E27FC236}">
                <a16:creationId xmlns:a16="http://schemas.microsoft.com/office/drawing/2014/main" id="{5CD9C283-2604-4A77-A81B-A33D35A5D082}"/>
              </a:ext>
            </a:extLst>
          </p:cNvPr>
          <p:cNvSpPr>
            <a:spLocks noGrp="1" noChangeArrowheads="1"/>
          </p:cNvSpPr>
          <p:nvPr>
            <p:ph type="body" idx="1"/>
          </p:nvPr>
        </p:nvSpPr>
        <p:spPr>
          <a:xfrm>
            <a:off x="457200" y="1752600"/>
            <a:ext cx="8229600" cy="4495800"/>
          </a:xfrm>
        </p:spPr>
        <p:txBody>
          <a:bodyPr/>
          <a:lstStyle/>
          <a:p>
            <a:pPr eaLnBrk="1" hangingPunct="1">
              <a:defRPr/>
            </a:pPr>
            <a:r>
              <a:rPr lang="en-US" altLang="en-US"/>
              <a:t>Crime prevention has a strategic role to play in community preparedness. </a:t>
            </a:r>
          </a:p>
          <a:p>
            <a:pPr eaLnBrk="1" hangingPunct="1">
              <a:defRPr/>
            </a:pPr>
            <a:r>
              <a:rPr lang="en-US" altLang="en-US"/>
              <a:t>Practitioners can help communities apply crime prevention skills to the work of community preparedness.</a:t>
            </a:r>
          </a:p>
          <a:p>
            <a:pPr eaLnBrk="1" hangingPunct="1">
              <a:defRPr/>
            </a:pPr>
            <a:r>
              <a:rPr lang="en-US" altLang="en-US"/>
              <a:t>A safe nation begins with safe, engaged communities.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1D3A2E-C545-40E6-9B4A-42F46177FF92}"/>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5D6D0004-0F22-43D7-9FB7-58ED903FF17B}"/>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BC50C610-1A77-4F84-B0E3-C0BFD623291D}" type="slidenum">
              <a:rPr lang="en-US" altLang="en-US" sz="1200">
                <a:latin typeface="Tahoma" panose="020B0604030504040204" pitchFamily="34" charset="0"/>
              </a:rPr>
              <a:pPr>
                <a:spcBef>
                  <a:spcPct val="0"/>
                </a:spcBef>
                <a:buClrTx/>
                <a:buSzTx/>
                <a:buFontTx/>
                <a:buNone/>
              </a:pPr>
              <a:t>39</a:t>
            </a:fld>
            <a:endParaRPr lang="en-US" altLang="en-US" sz="1200">
              <a:latin typeface="Tahoma" panose="020B0604030504040204" pitchFamily="34" charset="0"/>
            </a:endParaRPr>
          </a:p>
        </p:txBody>
      </p:sp>
      <p:sp>
        <p:nvSpPr>
          <p:cNvPr id="157698" name="Rectangle 2">
            <a:extLst>
              <a:ext uri="{FF2B5EF4-FFF2-40B4-BE49-F238E27FC236}">
                <a16:creationId xmlns:a16="http://schemas.microsoft.com/office/drawing/2014/main" id="{F9FBDEDA-7698-4371-823C-AD5B094DE81E}"/>
              </a:ext>
            </a:extLst>
          </p:cNvPr>
          <p:cNvSpPr>
            <a:spLocks noGrp="1" noChangeArrowheads="1"/>
          </p:cNvSpPr>
          <p:nvPr>
            <p:ph type="title"/>
          </p:nvPr>
        </p:nvSpPr>
        <p:spPr/>
        <p:txBody>
          <a:bodyPr/>
          <a:lstStyle/>
          <a:p>
            <a:pPr eaLnBrk="1" hangingPunct="1">
              <a:defRPr/>
            </a:pPr>
            <a:r>
              <a:rPr lang="en-US" altLang="en-US" sz="4400"/>
              <a:t>Community Preparedness</a:t>
            </a:r>
          </a:p>
        </p:txBody>
      </p:sp>
      <p:sp>
        <p:nvSpPr>
          <p:cNvPr id="157699" name="Rectangle 3">
            <a:extLst>
              <a:ext uri="{FF2B5EF4-FFF2-40B4-BE49-F238E27FC236}">
                <a16:creationId xmlns:a16="http://schemas.microsoft.com/office/drawing/2014/main" id="{0EF93B34-A528-4448-A365-40CADF3DF59A}"/>
              </a:ext>
            </a:extLst>
          </p:cNvPr>
          <p:cNvSpPr>
            <a:spLocks noGrp="1" noChangeArrowheads="1"/>
          </p:cNvSpPr>
          <p:nvPr>
            <p:ph type="body" idx="1"/>
          </p:nvPr>
        </p:nvSpPr>
        <p:spPr>
          <a:xfrm>
            <a:off x="457200" y="1447800"/>
            <a:ext cx="7772400" cy="4495800"/>
          </a:xfrm>
        </p:spPr>
        <p:txBody>
          <a:bodyPr/>
          <a:lstStyle/>
          <a:p>
            <a:pPr eaLnBrk="1" hangingPunct="1">
              <a:buFont typeface="Wingdings" panose="05000000000000000000" pitchFamily="2" charset="2"/>
              <a:buNone/>
              <a:defRPr/>
            </a:pPr>
            <a:r>
              <a:rPr lang="en-US" altLang="en-US" sz="2800"/>
              <a:t>Much like crime prevention, everyone can have a</a:t>
            </a:r>
          </a:p>
          <a:p>
            <a:pPr eaLnBrk="1" hangingPunct="1">
              <a:buFont typeface="Wingdings" panose="05000000000000000000" pitchFamily="2" charset="2"/>
              <a:buNone/>
              <a:defRPr/>
            </a:pPr>
            <a:r>
              <a:rPr lang="en-US" altLang="en-US" sz="2800"/>
              <a:t>role in preparing for the unexpected emergency.</a:t>
            </a:r>
          </a:p>
          <a:p>
            <a:pPr eaLnBrk="1" hangingPunct="1">
              <a:buFont typeface="Wingdings" panose="05000000000000000000" pitchFamily="2" charset="2"/>
              <a:buNone/>
              <a:defRPr/>
            </a:pPr>
            <a:endParaRPr lang="en-US" altLang="en-US" sz="1400"/>
          </a:p>
          <a:p>
            <a:pPr eaLnBrk="1" hangingPunct="1">
              <a:buFont typeface="Wingdings" panose="05000000000000000000" pitchFamily="2" charset="2"/>
              <a:buNone/>
              <a:defRPr/>
            </a:pPr>
            <a:r>
              <a:rPr lang="en-US" altLang="en-US" sz="2800"/>
              <a:t>Individuals or families can prepare by… </a:t>
            </a:r>
          </a:p>
          <a:p>
            <a:pPr eaLnBrk="1" hangingPunct="1">
              <a:defRPr/>
            </a:pPr>
            <a:r>
              <a:rPr lang="en-US" altLang="en-US" sz="2800"/>
              <a:t>Identifying meeting locations in case of an emergency</a:t>
            </a:r>
          </a:p>
          <a:p>
            <a:pPr eaLnBrk="1" hangingPunct="1">
              <a:defRPr/>
            </a:pPr>
            <a:r>
              <a:rPr lang="en-US" altLang="en-US" sz="2800"/>
              <a:t>Developing a family emergency contact list</a:t>
            </a:r>
          </a:p>
          <a:p>
            <a:pPr eaLnBrk="1" hangingPunct="1">
              <a:defRPr/>
            </a:pPr>
            <a:r>
              <a:rPr lang="en-US" altLang="en-US" sz="2800"/>
              <a:t>Assembling a disaster supplies kit</a:t>
            </a:r>
          </a:p>
          <a:p>
            <a:pPr eaLnBrk="1" hangingPunct="1">
              <a:defRPr/>
            </a:pPr>
            <a:r>
              <a:rPr lang="en-US" altLang="en-US" sz="2800"/>
              <a:t>Taking a first aid or CPR course</a:t>
            </a:r>
          </a:p>
          <a:p>
            <a:pPr eaLnBrk="1" hangingPunct="1">
              <a:buFont typeface="Wingdings" panose="05000000000000000000" pitchFamily="2" charset="2"/>
              <a:buNone/>
              <a:defRPr/>
            </a:pPr>
            <a:endParaRPr lang="en-US"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C1D29A7E-CDAC-4AE1-BF83-D4C1C79FAA69}"/>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F8F4D880-7E8A-4824-A0F6-1E2B5F3654AD}"/>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2ABD8134-A103-4251-8CED-6CA1057D1F39}" type="slidenum">
              <a:rPr lang="en-US" altLang="en-US" sz="1200">
                <a:latin typeface="Tahoma" panose="020B0604030504040204" pitchFamily="34" charset="0"/>
              </a:rPr>
              <a:pPr>
                <a:spcBef>
                  <a:spcPct val="0"/>
                </a:spcBef>
                <a:buClrTx/>
                <a:buSzTx/>
                <a:buFontTx/>
                <a:buNone/>
              </a:pPr>
              <a:t>4</a:t>
            </a:fld>
            <a:endParaRPr lang="en-US" altLang="en-US" sz="1200">
              <a:latin typeface="Tahoma" panose="020B0604030504040204" pitchFamily="34" charset="0"/>
            </a:endParaRPr>
          </a:p>
        </p:txBody>
      </p:sp>
      <p:sp>
        <p:nvSpPr>
          <p:cNvPr id="77826" name="Rectangle 2">
            <a:extLst>
              <a:ext uri="{FF2B5EF4-FFF2-40B4-BE49-F238E27FC236}">
                <a16:creationId xmlns:a16="http://schemas.microsoft.com/office/drawing/2014/main" id="{3E88D5B2-9C73-492C-8E55-E03ED01BA34A}"/>
              </a:ext>
            </a:extLst>
          </p:cNvPr>
          <p:cNvSpPr>
            <a:spLocks noGrp="1" noChangeArrowheads="1"/>
          </p:cNvSpPr>
          <p:nvPr>
            <p:ph type="title"/>
          </p:nvPr>
        </p:nvSpPr>
        <p:spPr/>
        <p:txBody>
          <a:bodyPr/>
          <a:lstStyle/>
          <a:p>
            <a:pPr eaLnBrk="1" hangingPunct="1">
              <a:defRPr/>
            </a:pPr>
            <a:r>
              <a:rPr lang="en-US" altLang="en-US" sz="4400"/>
              <a:t>Neighborhood Watch Works</a:t>
            </a:r>
          </a:p>
        </p:txBody>
      </p:sp>
      <p:sp>
        <p:nvSpPr>
          <p:cNvPr id="77827" name="Rectangle 3">
            <a:extLst>
              <a:ext uri="{FF2B5EF4-FFF2-40B4-BE49-F238E27FC236}">
                <a16:creationId xmlns:a16="http://schemas.microsoft.com/office/drawing/2014/main" id="{9B8BF781-40FE-49C1-B3A0-145542476FC7}"/>
              </a:ext>
            </a:extLst>
          </p:cNvPr>
          <p:cNvSpPr>
            <a:spLocks noGrp="1" noChangeArrowheads="1"/>
          </p:cNvSpPr>
          <p:nvPr>
            <p:ph type="body" idx="1"/>
          </p:nvPr>
        </p:nvSpPr>
        <p:spPr/>
        <p:txBody>
          <a:bodyPr/>
          <a:lstStyle/>
          <a:p>
            <a:pPr eaLnBrk="1" hangingPunct="1">
              <a:defRPr/>
            </a:pPr>
            <a:r>
              <a:rPr lang="en-US" altLang="en-US" sz="2800" dirty="0"/>
              <a:t>Birmingham, AL.: Prior to Neighborhood Watch, 13 out of 15  neighborhoods had experienced increases in burglaries. After the program was in place, 12 of the 15 had no burglaries.</a:t>
            </a:r>
          </a:p>
          <a:p>
            <a:pPr eaLnBrk="1" hangingPunct="1">
              <a:defRPr/>
            </a:pPr>
            <a:r>
              <a:rPr lang="en-US" altLang="en-US" sz="2800" dirty="0"/>
              <a:t>Lakewood, CO: Burglaries dropped 77 percent after Neighborhood Watch was implemented. </a:t>
            </a:r>
          </a:p>
          <a:p>
            <a:pPr eaLnBrk="1" hangingPunct="1">
              <a:buFont typeface="Wingdings" panose="05000000000000000000" pitchFamily="2" charset="2"/>
              <a:buNone/>
              <a:defRPr/>
            </a:pPr>
            <a:r>
              <a:rPr lang="en-US" altLang="en-US" sz="2800" dirty="0">
                <a:solidFill>
                  <a:schemeClr val="hlink"/>
                </a:solidFill>
                <a:cs typeface="Times New Roman" pitchFamily="18" charset="0"/>
              </a:rPr>
              <a:t>■	</a:t>
            </a:r>
            <a:r>
              <a:rPr lang="en-US" altLang="en-US" sz="2800" dirty="0"/>
              <a:t>Cypress, CA: Neighborhood Watch cut burglaries by 52 percent and thefts by 45 percent. The program saved police an estimated $79,000.</a:t>
            </a:r>
          </a:p>
        </p:txBody>
      </p:sp>
      <p:sp>
        <p:nvSpPr>
          <p:cNvPr id="14342" name="AutoShape 4">
            <a:hlinkClick r:id="rId3" action="ppaction://hlinkfile" highlightClick="1"/>
            <a:extLst>
              <a:ext uri="{FF2B5EF4-FFF2-40B4-BE49-F238E27FC236}">
                <a16:creationId xmlns:a16="http://schemas.microsoft.com/office/drawing/2014/main" id="{D6A216BD-6605-4B5E-964A-36052C7D1225}"/>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5364CF61-404E-4A5A-91C8-664612B15187}"/>
              </a:ext>
            </a:extLst>
          </p:cNvPr>
          <p:cNvSpPr>
            <a:spLocks noGrp="1"/>
          </p:cNvSpPr>
          <p:nvPr>
            <p:ph type="ftr" sz="quarter" idx="10"/>
          </p:nvPr>
        </p:nvSpPr>
        <p:spPr/>
        <p:txBody>
          <a:bodyPr/>
          <a:lstStyle/>
          <a:p>
            <a:pPr>
              <a:defRPr/>
            </a:pPr>
            <a:r>
              <a:rPr lang="en-US" altLang="en-US"/>
              <a:t>2014 ©National Crime Prevention Council  www.ncpc.org</a:t>
            </a:r>
          </a:p>
        </p:txBody>
      </p:sp>
      <p:sp>
        <p:nvSpPr>
          <p:cNvPr id="7" name="Slide Number Placeholder 5">
            <a:extLst>
              <a:ext uri="{FF2B5EF4-FFF2-40B4-BE49-F238E27FC236}">
                <a16:creationId xmlns:a16="http://schemas.microsoft.com/office/drawing/2014/main" id="{B131346F-DF49-493D-972F-84C6362F19E6}"/>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39C7FCC9-6236-4756-A189-FB7E88EBFCA1}" type="slidenum">
              <a:rPr lang="en-US" altLang="en-US" sz="1200">
                <a:latin typeface="Tahoma" panose="020B0604030504040204" pitchFamily="34" charset="0"/>
              </a:rPr>
              <a:pPr>
                <a:spcBef>
                  <a:spcPct val="0"/>
                </a:spcBef>
                <a:buClrTx/>
                <a:buSzTx/>
                <a:buFontTx/>
                <a:buNone/>
              </a:pPr>
              <a:t>40</a:t>
            </a:fld>
            <a:endParaRPr lang="en-US" altLang="en-US" sz="1200">
              <a:latin typeface="Tahoma" panose="020B0604030504040204" pitchFamily="34" charset="0"/>
            </a:endParaRPr>
          </a:p>
        </p:txBody>
      </p:sp>
      <p:sp>
        <p:nvSpPr>
          <p:cNvPr id="103426" name="Rectangle 2">
            <a:extLst>
              <a:ext uri="{FF2B5EF4-FFF2-40B4-BE49-F238E27FC236}">
                <a16:creationId xmlns:a16="http://schemas.microsoft.com/office/drawing/2014/main" id="{6466D00D-3078-4577-9EB9-6770E75A2AA4}"/>
              </a:ext>
            </a:extLst>
          </p:cNvPr>
          <p:cNvSpPr>
            <a:spLocks noGrp="1" noChangeArrowheads="1"/>
          </p:cNvSpPr>
          <p:nvPr>
            <p:ph type="title"/>
          </p:nvPr>
        </p:nvSpPr>
        <p:spPr/>
        <p:txBody>
          <a:bodyPr/>
          <a:lstStyle/>
          <a:p>
            <a:pPr eaLnBrk="1" hangingPunct="1">
              <a:defRPr/>
            </a:pPr>
            <a:r>
              <a:rPr lang="en-US" altLang="en-US" sz="4400"/>
              <a:t>Disaster/Emergency Preparedness</a:t>
            </a:r>
            <a:r>
              <a:rPr lang="en-US" altLang="en-US"/>
              <a:t> </a:t>
            </a:r>
          </a:p>
        </p:txBody>
      </p:sp>
      <p:sp>
        <p:nvSpPr>
          <p:cNvPr id="103427" name="Rectangle 3">
            <a:extLst>
              <a:ext uri="{FF2B5EF4-FFF2-40B4-BE49-F238E27FC236}">
                <a16:creationId xmlns:a16="http://schemas.microsoft.com/office/drawing/2014/main" id="{280442CA-BC53-4B56-B248-C76B47DEDB86}"/>
              </a:ext>
            </a:extLst>
          </p:cNvPr>
          <p:cNvSpPr>
            <a:spLocks noGrp="1" noChangeArrowheads="1"/>
          </p:cNvSpPr>
          <p:nvPr>
            <p:ph type="body" sz="half" idx="1"/>
          </p:nvPr>
        </p:nvSpPr>
        <p:spPr>
          <a:xfrm>
            <a:off x="457200" y="1600200"/>
            <a:ext cx="4800600" cy="4495800"/>
          </a:xfrm>
        </p:spPr>
        <p:txBody>
          <a:bodyPr/>
          <a:lstStyle/>
          <a:p>
            <a:pPr eaLnBrk="1" hangingPunct="1">
              <a:defRPr/>
            </a:pPr>
            <a:r>
              <a:rPr lang="en-US" altLang="en-US" sz="2800"/>
              <a:t>A Community Emergency Response Team (CERT) is a neighborhood team (trained by emergency service professionals) who respond following a major disaster when professionals are overwhelmed or delayed in meeting immediate needs. </a:t>
            </a:r>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endParaRPr lang="en-US" altLang="en-US" sz="2800"/>
          </a:p>
        </p:txBody>
      </p:sp>
      <p:sp>
        <p:nvSpPr>
          <p:cNvPr id="70662" name="AutoShape 4">
            <a:hlinkClick r:id="rId2" action="ppaction://hlinkfile" highlightClick="1"/>
            <a:extLst>
              <a:ext uri="{FF2B5EF4-FFF2-40B4-BE49-F238E27FC236}">
                <a16:creationId xmlns:a16="http://schemas.microsoft.com/office/drawing/2014/main" id="{623E3685-7BDA-4E64-B4E8-D0125F0AA741}"/>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graphicFrame>
        <p:nvGraphicFramePr>
          <p:cNvPr id="70663" name="Object 5">
            <a:extLst>
              <a:ext uri="{FF2B5EF4-FFF2-40B4-BE49-F238E27FC236}">
                <a16:creationId xmlns:a16="http://schemas.microsoft.com/office/drawing/2014/main" id="{EF4D4BFC-A9AB-4D38-988A-4462B6D4AC1A}"/>
              </a:ext>
            </a:extLst>
          </p:cNvPr>
          <p:cNvGraphicFramePr>
            <a:graphicFrameLocks noGrp="1" noChangeAspect="1"/>
          </p:cNvGraphicFramePr>
          <p:nvPr>
            <p:ph sz="half" idx="2"/>
          </p:nvPr>
        </p:nvGraphicFramePr>
        <p:xfrm>
          <a:off x="5410200" y="1828800"/>
          <a:ext cx="3124200" cy="1798638"/>
        </p:xfrm>
        <a:graphic>
          <a:graphicData uri="http://schemas.openxmlformats.org/presentationml/2006/ole">
            <mc:AlternateContent xmlns:mc="http://schemas.openxmlformats.org/markup-compatibility/2006">
              <mc:Choice xmlns:v="urn:schemas-microsoft-com:vml" Requires="v">
                <p:oleObj name="Photo Editor Photo" r:id="rId3" imgW="12819048" imgH="7380952" progId="MSPhotoEd.3">
                  <p:embed/>
                </p:oleObj>
              </mc:Choice>
              <mc:Fallback>
                <p:oleObj name="Photo Editor Photo" r:id="rId3" imgW="12819048" imgH="7380952"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28800"/>
                        <a:ext cx="31242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09A9EDB-1AD0-47F7-95C1-DEFB8061E7DB}"/>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C39602E6-1386-4C55-B0DC-DE167FD8A65A}"/>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C8E6C6B3-4E3D-420A-86F3-A9426B112E7E}" type="slidenum">
              <a:rPr lang="en-US" altLang="en-US" sz="1200">
                <a:latin typeface="Tahoma" panose="020B0604030504040204" pitchFamily="34" charset="0"/>
              </a:rPr>
              <a:pPr>
                <a:spcBef>
                  <a:spcPct val="0"/>
                </a:spcBef>
                <a:buClrTx/>
                <a:buSzTx/>
                <a:buFontTx/>
                <a:buNone/>
              </a:pPr>
              <a:t>41</a:t>
            </a:fld>
            <a:endParaRPr lang="en-US" altLang="en-US" sz="1200">
              <a:latin typeface="Tahoma" panose="020B0604030504040204" pitchFamily="34" charset="0"/>
            </a:endParaRPr>
          </a:p>
        </p:txBody>
      </p:sp>
      <p:sp>
        <p:nvSpPr>
          <p:cNvPr id="105474" name="Rectangle 2">
            <a:extLst>
              <a:ext uri="{FF2B5EF4-FFF2-40B4-BE49-F238E27FC236}">
                <a16:creationId xmlns:a16="http://schemas.microsoft.com/office/drawing/2014/main" id="{770E8572-42F9-45C3-9A7E-492DE2116437}"/>
              </a:ext>
            </a:extLst>
          </p:cNvPr>
          <p:cNvSpPr>
            <a:spLocks noGrp="1" noChangeArrowheads="1"/>
          </p:cNvSpPr>
          <p:nvPr>
            <p:ph type="title"/>
          </p:nvPr>
        </p:nvSpPr>
        <p:spPr/>
        <p:txBody>
          <a:bodyPr/>
          <a:lstStyle/>
          <a:p>
            <a:pPr eaLnBrk="1" hangingPunct="1">
              <a:defRPr/>
            </a:pPr>
            <a:r>
              <a:rPr lang="en-US" altLang="en-US" sz="4400"/>
              <a:t>Disaster/Emergency Preparedness </a:t>
            </a:r>
            <a:r>
              <a:rPr lang="en-US" altLang="en-US" sz="2800"/>
              <a:t>(continued)</a:t>
            </a:r>
          </a:p>
        </p:txBody>
      </p:sp>
      <p:sp>
        <p:nvSpPr>
          <p:cNvPr id="105475" name="Rectangle 3">
            <a:extLst>
              <a:ext uri="{FF2B5EF4-FFF2-40B4-BE49-F238E27FC236}">
                <a16:creationId xmlns:a16="http://schemas.microsoft.com/office/drawing/2014/main" id="{CDB36D6E-1D0A-447C-B37F-3B185E4369BC}"/>
              </a:ext>
            </a:extLst>
          </p:cNvPr>
          <p:cNvSpPr>
            <a:spLocks noGrp="1" noChangeArrowheads="1"/>
          </p:cNvSpPr>
          <p:nvPr>
            <p:ph type="body" idx="1"/>
          </p:nvPr>
        </p:nvSpPr>
        <p:spPr>
          <a:xfrm>
            <a:off x="457200" y="1905000"/>
            <a:ext cx="8229600" cy="4495800"/>
          </a:xfrm>
        </p:spPr>
        <p:txBody>
          <a:bodyPr/>
          <a:lstStyle/>
          <a:p>
            <a:pPr eaLnBrk="1" hangingPunct="1">
              <a:defRPr/>
            </a:pPr>
            <a:r>
              <a:rPr lang="en-US" altLang="en-US"/>
              <a:t>CERT offers 20 hours of instruction and hands-on training in disaster preparedness, first aid, fire suppression, light search and rescue, disaster psychology, team organization, and terrorism awareness.</a:t>
            </a:r>
          </a:p>
          <a:p>
            <a:pPr eaLnBrk="1" hangingPunct="1">
              <a:defRPr/>
            </a:pPr>
            <a:r>
              <a:rPr lang="en-US" altLang="en-US"/>
              <a:t>http://training.fema.gov/EMIWEB/CERT</a:t>
            </a:r>
          </a:p>
        </p:txBody>
      </p:sp>
      <p:sp>
        <p:nvSpPr>
          <p:cNvPr id="71686" name="AutoShape 4">
            <a:hlinkClick r:id="rId3" action="ppaction://hlinkfile" highlightClick="1"/>
            <a:extLst>
              <a:ext uri="{FF2B5EF4-FFF2-40B4-BE49-F238E27FC236}">
                <a16:creationId xmlns:a16="http://schemas.microsoft.com/office/drawing/2014/main" id="{01108233-16EE-4E51-8DE6-7FDA73CCD1A3}"/>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39AFFB7-2CE7-4C9B-AB37-3E210A84C1B3}"/>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91FB08B9-84AB-4D6B-A338-B6470A9A6FB0}"/>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FD68F183-D41F-4E4D-B75E-CDCF28C48801}" type="slidenum">
              <a:rPr lang="en-US" altLang="en-US" sz="1200">
                <a:latin typeface="Tahoma" panose="020B0604030504040204" pitchFamily="34" charset="0"/>
              </a:rPr>
              <a:pPr>
                <a:spcBef>
                  <a:spcPct val="0"/>
                </a:spcBef>
                <a:buClrTx/>
                <a:buSzTx/>
                <a:buFontTx/>
                <a:buNone/>
              </a:pPr>
              <a:t>42</a:t>
            </a:fld>
            <a:endParaRPr lang="en-US" altLang="en-US" sz="1200">
              <a:latin typeface="Tahoma" panose="020B0604030504040204" pitchFamily="34" charset="0"/>
            </a:endParaRPr>
          </a:p>
        </p:txBody>
      </p:sp>
      <p:sp>
        <p:nvSpPr>
          <p:cNvPr id="159746" name="Rectangle 2">
            <a:extLst>
              <a:ext uri="{FF2B5EF4-FFF2-40B4-BE49-F238E27FC236}">
                <a16:creationId xmlns:a16="http://schemas.microsoft.com/office/drawing/2014/main" id="{A05D1DA5-9CE5-47BA-BD94-E3100CC5A2F5}"/>
              </a:ext>
            </a:extLst>
          </p:cNvPr>
          <p:cNvSpPr>
            <a:spLocks noGrp="1" noChangeArrowheads="1"/>
          </p:cNvSpPr>
          <p:nvPr>
            <p:ph type="title"/>
          </p:nvPr>
        </p:nvSpPr>
        <p:spPr/>
        <p:txBody>
          <a:bodyPr/>
          <a:lstStyle/>
          <a:p>
            <a:pPr eaLnBrk="1" hangingPunct="1">
              <a:defRPr/>
            </a:pPr>
            <a:r>
              <a:rPr lang="en-US" altLang="en-US"/>
              <a:t>Everyone Can Play A Role</a:t>
            </a:r>
          </a:p>
        </p:txBody>
      </p:sp>
      <p:sp>
        <p:nvSpPr>
          <p:cNvPr id="159747" name="Rectangle 3">
            <a:extLst>
              <a:ext uri="{FF2B5EF4-FFF2-40B4-BE49-F238E27FC236}">
                <a16:creationId xmlns:a16="http://schemas.microsoft.com/office/drawing/2014/main" id="{E54C5A35-949E-47A8-AF29-C3A896AE5307}"/>
              </a:ext>
            </a:extLst>
          </p:cNvPr>
          <p:cNvSpPr>
            <a:spLocks noGrp="1" noChangeArrowheads="1"/>
          </p:cNvSpPr>
          <p:nvPr>
            <p:ph type="body" idx="1"/>
          </p:nvPr>
        </p:nvSpPr>
        <p:spPr/>
        <p:txBody>
          <a:bodyPr/>
          <a:lstStyle/>
          <a:p>
            <a:pPr eaLnBrk="1" hangingPunct="1">
              <a:lnSpc>
                <a:spcPct val="90000"/>
              </a:lnSpc>
              <a:spcBef>
                <a:spcPct val="0"/>
              </a:spcBef>
              <a:defRPr/>
            </a:pPr>
            <a:r>
              <a:rPr lang="en-US" altLang="en-US"/>
              <a:t>Here are some things participants can do: </a:t>
            </a:r>
          </a:p>
          <a:p>
            <a:pPr lvl="1" eaLnBrk="1" hangingPunct="1">
              <a:lnSpc>
                <a:spcPct val="90000"/>
              </a:lnSpc>
              <a:buFont typeface="Wingdings" pitchFamily="2" charset="2"/>
              <a:buChar char="Ø"/>
              <a:defRPr/>
            </a:pPr>
            <a:r>
              <a:rPr lang="en-US" altLang="en-US"/>
              <a:t>Be proactive.</a:t>
            </a:r>
          </a:p>
          <a:p>
            <a:pPr lvl="1" eaLnBrk="1" hangingPunct="1">
              <a:lnSpc>
                <a:spcPct val="90000"/>
              </a:lnSpc>
              <a:buFont typeface="Wingdings" pitchFamily="2" charset="2"/>
              <a:buChar char="Ø"/>
              <a:defRPr/>
            </a:pPr>
            <a:r>
              <a:rPr lang="en-US" altLang="en-US"/>
              <a:t>Get involved.</a:t>
            </a:r>
          </a:p>
          <a:p>
            <a:pPr lvl="1" eaLnBrk="1" hangingPunct="1">
              <a:lnSpc>
                <a:spcPct val="90000"/>
              </a:lnSpc>
              <a:buFont typeface="Wingdings" pitchFamily="2" charset="2"/>
              <a:buChar char="Ø"/>
              <a:defRPr/>
            </a:pPr>
            <a:r>
              <a:rPr lang="en-US" altLang="en-US"/>
              <a:t>Motivate others to get involved.</a:t>
            </a:r>
          </a:p>
          <a:p>
            <a:pPr lvl="1" eaLnBrk="1" hangingPunct="1">
              <a:lnSpc>
                <a:spcPct val="90000"/>
              </a:lnSpc>
              <a:buFont typeface="Wingdings" pitchFamily="2" charset="2"/>
              <a:buChar char="Ø"/>
              <a:defRPr/>
            </a:pPr>
            <a:r>
              <a:rPr lang="en-US" altLang="en-US"/>
              <a:t>Involve all members of the community.</a:t>
            </a:r>
          </a:p>
          <a:p>
            <a:pPr lvl="1" eaLnBrk="1" hangingPunct="1">
              <a:lnSpc>
                <a:spcPct val="90000"/>
              </a:lnSpc>
              <a:buFont typeface="Wingdings" pitchFamily="2" charset="2"/>
              <a:buChar char="Ø"/>
              <a:defRPr/>
            </a:pPr>
            <a:r>
              <a:rPr lang="en-US" altLang="en-US"/>
              <a:t>Translate national needs into community concerns.</a:t>
            </a:r>
          </a:p>
          <a:p>
            <a:pPr lvl="1" eaLnBrk="1" hangingPunct="1">
              <a:lnSpc>
                <a:spcPct val="90000"/>
              </a:lnSpc>
              <a:buFont typeface="Wingdings" pitchFamily="2" charset="2"/>
              <a:buChar char="Ø"/>
              <a:defRPr/>
            </a:pPr>
            <a:r>
              <a:rPr lang="en-US" altLang="en-US"/>
              <a:t>Train and practice.</a:t>
            </a:r>
          </a:p>
          <a:p>
            <a:pPr lvl="1" eaLnBrk="1" hangingPunct="1">
              <a:lnSpc>
                <a:spcPct val="90000"/>
              </a:lnSpc>
              <a:buFont typeface="Wingdings" pitchFamily="2" charset="2"/>
              <a:buChar char="Ø"/>
              <a:defRPr/>
            </a:pPr>
            <a:r>
              <a:rPr lang="en-US" altLang="en-US"/>
              <a:t>Accept the challenge.</a:t>
            </a:r>
          </a:p>
          <a:p>
            <a:pPr lvl="1" eaLnBrk="1" hangingPunct="1">
              <a:lnSpc>
                <a:spcPct val="90000"/>
              </a:lnSpc>
              <a:buFont typeface="Wingdings" pitchFamily="2" charset="2"/>
              <a:buChar char="Ø"/>
              <a:defRPr/>
            </a:pPr>
            <a:r>
              <a:rPr lang="en-US" altLang="en-US"/>
              <a:t>Begin today.</a:t>
            </a:r>
          </a:p>
          <a:p>
            <a:pPr lvl="1" eaLnBrk="1" hangingPunct="1">
              <a:lnSpc>
                <a:spcPct val="90000"/>
              </a:lnSpc>
              <a:buFont typeface="Wingdings" pitchFamily="2" charset="2"/>
              <a:buChar char="Ø"/>
              <a:defRPr/>
            </a:pPr>
            <a:endParaRPr lang="en-US" altLang="en-US"/>
          </a:p>
          <a:p>
            <a:pPr eaLnBrk="1" hangingPunct="1">
              <a:lnSpc>
                <a:spcPct val="90000"/>
              </a:lnSpc>
              <a:defRPr/>
            </a:pPr>
            <a:endParaRPr lang="en-US" altLang="en-US"/>
          </a:p>
          <a:p>
            <a:pPr eaLnBrk="1" hangingPunct="1">
              <a:lnSpc>
                <a:spcPct val="90000"/>
              </a:lnSpc>
              <a:defRPr/>
            </a:pP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6AAB2675-5062-4607-8CF9-FB7EAB8ED6B8}"/>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B0CC080B-0BED-43D3-B7A6-55063EC6EF19}"/>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4A083798-665F-4C37-8D0A-BF98B0B8136A}" type="slidenum">
              <a:rPr lang="en-US" altLang="en-US" sz="1200">
                <a:latin typeface="Tahoma" panose="020B0604030504040204" pitchFamily="34" charset="0"/>
              </a:rPr>
              <a:pPr>
                <a:spcBef>
                  <a:spcPct val="0"/>
                </a:spcBef>
                <a:buClrTx/>
                <a:buSzTx/>
                <a:buFontTx/>
                <a:buNone/>
              </a:pPr>
              <a:t>43</a:t>
            </a:fld>
            <a:endParaRPr lang="en-US" altLang="en-US" sz="1200">
              <a:latin typeface="Tahoma" panose="020B0604030504040204" pitchFamily="34" charset="0"/>
            </a:endParaRPr>
          </a:p>
        </p:txBody>
      </p:sp>
      <p:sp>
        <p:nvSpPr>
          <p:cNvPr id="146434" name="Rectangle 2">
            <a:extLst>
              <a:ext uri="{FF2B5EF4-FFF2-40B4-BE49-F238E27FC236}">
                <a16:creationId xmlns:a16="http://schemas.microsoft.com/office/drawing/2014/main" id="{22F2D11A-846A-47B0-AC5C-05F07C0C3914}"/>
              </a:ext>
            </a:extLst>
          </p:cNvPr>
          <p:cNvSpPr>
            <a:spLocks noGrp="1" noChangeArrowheads="1"/>
          </p:cNvSpPr>
          <p:nvPr>
            <p:ph type="body" idx="1"/>
          </p:nvPr>
        </p:nvSpPr>
        <p:spPr>
          <a:xfrm>
            <a:off x="457200" y="2514600"/>
            <a:ext cx="8229600" cy="3200400"/>
          </a:xfrm>
        </p:spPr>
        <p:txBody>
          <a:bodyPr/>
          <a:lstStyle/>
          <a:p>
            <a:pPr eaLnBrk="1" hangingPunct="1">
              <a:buFont typeface="Wingdings" panose="05000000000000000000" pitchFamily="2" charset="2"/>
              <a:buNone/>
              <a:defRPr/>
            </a:pPr>
            <a:endParaRPr lang="en-US" altLang="en-US" sz="5600"/>
          </a:p>
          <a:p>
            <a:pPr algn="ctr" eaLnBrk="1" hangingPunct="1">
              <a:buFont typeface="Wingdings" panose="05000000000000000000" pitchFamily="2" charset="2"/>
              <a:buNone/>
              <a:defRPr/>
            </a:pPr>
            <a:r>
              <a:rPr lang="en-US" altLang="en-US" sz="5600"/>
              <a:t>Questions and Answers</a:t>
            </a:r>
          </a:p>
        </p:txBody>
      </p:sp>
      <p:pic>
        <p:nvPicPr>
          <p:cNvPr id="75781" name="Picture 3" descr="MCj04077340000[1]">
            <a:extLst>
              <a:ext uri="{FF2B5EF4-FFF2-40B4-BE49-F238E27FC236}">
                <a16:creationId xmlns:a16="http://schemas.microsoft.com/office/drawing/2014/main" id="{3621370D-711B-4ACF-8611-7E73C416F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8580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AutoShape 4">
            <a:hlinkClick r:id="rId4" action="ppaction://hlinkfile" highlightClick="1"/>
            <a:extLst>
              <a:ext uri="{FF2B5EF4-FFF2-40B4-BE49-F238E27FC236}">
                <a16:creationId xmlns:a16="http://schemas.microsoft.com/office/drawing/2014/main" id="{F853F0D0-1271-4B0E-AA33-46563EDEAD5A}"/>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EC09-BD21-43A4-A103-AF179FB7AF49}"/>
              </a:ext>
            </a:extLst>
          </p:cNvPr>
          <p:cNvSpPr>
            <a:spLocks noGrp="1"/>
          </p:cNvSpPr>
          <p:nvPr>
            <p:ph type="title"/>
          </p:nvPr>
        </p:nvSpPr>
        <p:spPr/>
        <p:txBody>
          <a:bodyPr/>
          <a:lstStyle/>
          <a:p>
            <a:pPr>
              <a:defRPr/>
            </a:pPr>
            <a:r>
              <a:rPr lang="en-US" dirty="0"/>
              <a:t>About NCPC – www.ncpc.org</a:t>
            </a:r>
          </a:p>
        </p:txBody>
      </p:sp>
      <p:sp>
        <p:nvSpPr>
          <p:cNvPr id="3" name="Content Placeholder 2">
            <a:extLst>
              <a:ext uri="{FF2B5EF4-FFF2-40B4-BE49-F238E27FC236}">
                <a16:creationId xmlns:a16="http://schemas.microsoft.com/office/drawing/2014/main" id="{7B2A6BBA-A212-4FB4-9A5D-C81212305BD2}"/>
              </a:ext>
            </a:extLst>
          </p:cNvPr>
          <p:cNvSpPr>
            <a:spLocks noGrp="1"/>
          </p:cNvSpPr>
          <p:nvPr>
            <p:ph idx="1"/>
          </p:nvPr>
        </p:nvSpPr>
        <p:spPr>
          <a:xfrm>
            <a:off x="457200" y="1447800"/>
            <a:ext cx="8229600" cy="4495800"/>
          </a:xfrm>
        </p:spPr>
        <p:txBody>
          <a:bodyPr/>
          <a:lstStyle/>
          <a:p>
            <a:pPr>
              <a:defRPr/>
            </a:pPr>
            <a:r>
              <a:rPr lang="en-US" sz="2800" dirty="0"/>
              <a:t>The National Crime Prevention Council is a private, nonprofit 501(c)(3) organization.</a:t>
            </a:r>
          </a:p>
          <a:p>
            <a:pPr>
              <a:defRPr/>
            </a:pPr>
            <a:r>
              <a:rPr lang="en-US" sz="2800" dirty="0"/>
              <a:t>Mission Statement – To be the nation’s leader in helping people keep themselves, their families, and their communities safe from crime.  </a:t>
            </a:r>
          </a:p>
          <a:p>
            <a:pPr>
              <a:defRPr/>
            </a:pPr>
            <a:r>
              <a:rPr lang="en-US" sz="2800" dirty="0"/>
              <a:t>For over 30 years, NCPC has successfully promoted and engaged the public in crime prevention efforts through </a:t>
            </a:r>
            <a:r>
              <a:rPr lang="en-US" sz="2800" dirty="0" err="1"/>
              <a:t>McGruff</a:t>
            </a:r>
            <a:r>
              <a:rPr lang="en-US" sz="2800" dirty="0"/>
              <a:t> the Crime Dog®, various programs, and the support of government agencies, corporations, foundations, and individuals. </a:t>
            </a:r>
          </a:p>
          <a:p>
            <a:pPr>
              <a:defRPr/>
            </a:pPr>
            <a:endParaRPr lang="en-US" dirty="0"/>
          </a:p>
        </p:txBody>
      </p:sp>
      <p:sp>
        <p:nvSpPr>
          <p:cNvPr id="4" name="Footer Placeholder 3">
            <a:extLst>
              <a:ext uri="{FF2B5EF4-FFF2-40B4-BE49-F238E27FC236}">
                <a16:creationId xmlns:a16="http://schemas.microsoft.com/office/drawing/2014/main" id="{2D575B0E-716C-4D4C-A5A4-2D674932F958}"/>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144EB19B-437A-4C03-873C-85B794C8B30F}"/>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CAB447AC-EE89-410D-A13F-059090BBA0ED}" type="slidenum">
              <a:rPr lang="en-US" altLang="en-US" sz="1200">
                <a:latin typeface="Tahoma" panose="020B0604030504040204" pitchFamily="34" charset="0"/>
              </a:rPr>
              <a:pPr>
                <a:spcBef>
                  <a:spcPct val="0"/>
                </a:spcBef>
                <a:buClrTx/>
                <a:buSzTx/>
                <a:buFontTx/>
                <a:buNone/>
              </a:pPr>
              <a:t>44</a:t>
            </a:fld>
            <a:endParaRPr lang="en-US" altLang="en-US" sz="1200">
              <a:latin typeface="Tahom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34A46C8F-79EB-4215-B176-F5A30944D30A}"/>
              </a:ext>
            </a:extLst>
          </p:cNvPr>
          <p:cNvSpPr>
            <a:spLocks noGrp="1"/>
          </p:cNvSpPr>
          <p:nvPr>
            <p:ph type="ftr" sz="quarter" idx="10"/>
          </p:nvPr>
        </p:nvSpPr>
        <p:spPr/>
        <p:txBody>
          <a:bodyPr/>
          <a:lstStyle/>
          <a:p>
            <a:pPr>
              <a:defRPr/>
            </a:pPr>
            <a:r>
              <a:rPr lang="en-US" altLang="en-US"/>
              <a:t>2014 ©National Crime Prevention Council  www.ncpc.org</a:t>
            </a:r>
          </a:p>
        </p:txBody>
      </p:sp>
      <p:sp>
        <p:nvSpPr>
          <p:cNvPr id="7" name="Slide Number Placeholder 4">
            <a:extLst>
              <a:ext uri="{FF2B5EF4-FFF2-40B4-BE49-F238E27FC236}">
                <a16:creationId xmlns:a16="http://schemas.microsoft.com/office/drawing/2014/main" id="{69813258-3210-48F9-9AB7-916AE07D08FB}"/>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7026ED49-5D30-4D7F-BA2E-8C386289D821}" type="slidenum">
              <a:rPr lang="en-US" altLang="en-US" sz="1200">
                <a:latin typeface="Tahoma" panose="020B0604030504040204" pitchFamily="34" charset="0"/>
              </a:rPr>
              <a:pPr>
                <a:spcBef>
                  <a:spcPct val="0"/>
                </a:spcBef>
                <a:buClrTx/>
                <a:buSzTx/>
                <a:buFontTx/>
                <a:buNone/>
              </a:pPr>
              <a:t>45</a:t>
            </a:fld>
            <a:endParaRPr lang="en-US" altLang="en-US" sz="1200">
              <a:latin typeface="Tahoma" panose="020B0604030504040204" pitchFamily="34" charset="0"/>
            </a:endParaRPr>
          </a:p>
        </p:txBody>
      </p:sp>
      <p:sp>
        <p:nvSpPr>
          <p:cNvPr id="154626" name="Rectangle 2">
            <a:extLst>
              <a:ext uri="{FF2B5EF4-FFF2-40B4-BE49-F238E27FC236}">
                <a16:creationId xmlns:a16="http://schemas.microsoft.com/office/drawing/2014/main" id="{35FD6536-04FB-4B01-81F1-B4DC82D25B45}"/>
              </a:ext>
            </a:extLst>
          </p:cNvPr>
          <p:cNvSpPr>
            <a:spLocks noGrp="1" noChangeArrowheads="1"/>
          </p:cNvSpPr>
          <p:nvPr>
            <p:ph type="title"/>
          </p:nvPr>
        </p:nvSpPr>
        <p:spPr>
          <a:xfrm>
            <a:off x="457200" y="609600"/>
            <a:ext cx="8229600" cy="1143000"/>
          </a:xfrm>
        </p:spPr>
        <p:txBody>
          <a:bodyPr/>
          <a:lstStyle/>
          <a:p>
            <a:pPr eaLnBrk="1" hangingPunct="1">
              <a:defRPr/>
            </a:pPr>
            <a:r>
              <a:rPr lang="en-US" altLang="en-US" dirty="0"/>
              <a:t>Resources from NCPC</a:t>
            </a:r>
            <a:br>
              <a:rPr lang="en-US" altLang="en-US" dirty="0"/>
            </a:br>
            <a:r>
              <a:rPr lang="en-US" altLang="en-US" dirty="0">
                <a:hlinkClick r:id="rId2"/>
              </a:rPr>
              <a:t>www.ncpc.org</a:t>
            </a:r>
            <a:r>
              <a:rPr lang="en-US" altLang="en-US" dirty="0"/>
              <a:t> Click on </a:t>
            </a:r>
            <a:br>
              <a:rPr lang="en-US" altLang="en-US" dirty="0"/>
            </a:br>
            <a:r>
              <a:rPr lang="en-US" altLang="en-US" dirty="0"/>
              <a:t>“Home and Neighborhood Safety”</a:t>
            </a:r>
          </a:p>
        </p:txBody>
      </p:sp>
      <p:sp>
        <p:nvSpPr>
          <p:cNvPr id="154627" name="Rectangle 3">
            <a:extLst>
              <a:ext uri="{FF2B5EF4-FFF2-40B4-BE49-F238E27FC236}">
                <a16:creationId xmlns:a16="http://schemas.microsoft.com/office/drawing/2014/main" id="{C673DB4D-CE3C-4F73-A092-22989E8914AA}"/>
              </a:ext>
            </a:extLst>
          </p:cNvPr>
          <p:cNvSpPr>
            <a:spLocks noGrp="1" noChangeArrowheads="1"/>
          </p:cNvSpPr>
          <p:nvPr>
            <p:ph type="body" idx="1"/>
          </p:nvPr>
        </p:nvSpPr>
        <p:spPr>
          <a:xfrm>
            <a:off x="381000" y="2514600"/>
            <a:ext cx="7772400" cy="4495800"/>
          </a:xfrm>
        </p:spPr>
        <p:txBody>
          <a:bodyPr/>
          <a:lstStyle/>
          <a:p>
            <a:pPr eaLnBrk="1" hangingPunct="1">
              <a:lnSpc>
                <a:spcPct val="90000"/>
              </a:lnSpc>
              <a:defRPr/>
            </a:pPr>
            <a:r>
              <a:rPr lang="en-US" altLang="en-US" i="1" dirty="0"/>
              <a:t>United for a Stronger America: Citizens’ Preparedness Guide</a:t>
            </a:r>
            <a:r>
              <a:rPr lang="en-US" altLang="en-US" dirty="0"/>
              <a:t>, National Crime Prevention Council, 2002</a:t>
            </a:r>
          </a:p>
          <a:p>
            <a:pPr eaLnBrk="1" hangingPunct="1">
              <a:lnSpc>
                <a:spcPct val="90000"/>
              </a:lnSpc>
              <a:defRPr/>
            </a:pPr>
            <a:endParaRPr lang="en-US" altLang="en-US" dirty="0"/>
          </a:p>
          <a:p>
            <a:pPr eaLnBrk="1" hangingPunct="1">
              <a:lnSpc>
                <a:spcPct val="90000"/>
              </a:lnSpc>
              <a:defRPr/>
            </a:pPr>
            <a:r>
              <a:rPr lang="en-US" altLang="en-US" i="1" dirty="0"/>
              <a:t>Neighborhood Watch Needs You Toolkit, </a:t>
            </a:r>
            <a:r>
              <a:rPr lang="en-US" altLang="en-US" dirty="0"/>
              <a:t>National Crime Prevention Council, 2006</a:t>
            </a:r>
          </a:p>
          <a:p>
            <a:pPr marL="0" indent="0" eaLnBrk="1" hangingPunct="1">
              <a:lnSpc>
                <a:spcPct val="90000"/>
              </a:lnSpc>
              <a:buFont typeface="Wingdings" panose="05000000000000000000" pitchFamily="2" charset="2"/>
              <a:buNone/>
              <a:defRPr/>
            </a:pPr>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8D0828F1-B863-4EC5-92F1-6DECDBED8534}"/>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0FB21BF0-F8AC-4CBA-A1D4-4E4A303B0FF6}"/>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BE70421C-9A7B-416A-B057-F6DD59298156}" type="slidenum">
              <a:rPr lang="en-US" altLang="en-US" sz="1200">
                <a:latin typeface="Tahoma" panose="020B0604030504040204" pitchFamily="34" charset="0"/>
              </a:rPr>
              <a:pPr>
                <a:spcBef>
                  <a:spcPct val="0"/>
                </a:spcBef>
                <a:buClrTx/>
                <a:buSzTx/>
                <a:buFontTx/>
                <a:buNone/>
              </a:pPr>
              <a:t>46</a:t>
            </a:fld>
            <a:endParaRPr lang="en-US" altLang="en-US" sz="1200">
              <a:latin typeface="Tahoma" panose="020B0604030504040204" pitchFamily="34" charset="0"/>
            </a:endParaRPr>
          </a:p>
        </p:txBody>
      </p:sp>
      <p:sp>
        <p:nvSpPr>
          <p:cNvPr id="177154" name="Rectangle 2">
            <a:extLst>
              <a:ext uri="{FF2B5EF4-FFF2-40B4-BE49-F238E27FC236}">
                <a16:creationId xmlns:a16="http://schemas.microsoft.com/office/drawing/2014/main" id="{A568700D-0D93-4E87-AEF1-94AEA6C31FC2}"/>
              </a:ext>
            </a:extLst>
          </p:cNvPr>
          <p:cNvSpPr>
            <a:spLocks noGrp="1" noChangeArrowheads="1"/>
          </p:cNvSpPr>
          <p:nvPr>
            <p:ph type="title"/>
          </p:nvPr>
        </p:nvSpPr>
        <p:spPr/>
        <p:txBody>
          <a:bodyPr/>
          <a:lstStyle/>
          <a:p>
            <a:pPr eaLnBrk="1" hangingPunct="1">
              <a:defRPr/>
            </a:pPr>
            <a:r>
              <a:rPr lang="en-US" altLang="en-US" dirty="0"/>
              <a:t>Resources from NCPC</a:t>
            </a:r>
            <a:br>
              <a:rPr lang="en-US" altLang="en-US" dirty="0"/>
            </a:br>
            <a:endParaRPr lang="en-US" altLang="en-US" dirty="0"/>
          </a:p>
        </p:txBody>
      </p:sp>
      <p:sp>
        <p:nvSpPr>
          <p:cNvPr id="177155" name="Rectangle 3">
            <a:extLst>
              <a:ext uri="{FF2B5EF4-FFF2-40B4-BE49-F238E27FC236}">
                <a16:creationId xmlns:a16="http://schemas.microsoft.com/office/drawing/2014/main" id="{2D17E4A3-FD90-4A80-97BB-46593093DB4D}"/>
              </a:ext>
            </a:extLst>
          </p:cNvPr>
          <p:cNvSpPr>
            <a:spLocks noGrp="1" noChangeArrowheads="1"/>
          </p:cNvSpPr>
          <p:nvPr>
            <p:ph type="body" idx="1"/>
          </p:nvPr>
        </p:nvSpPr>
        <p:spPr>
          <a:xfrm>
            <a:off x="457200" y="2514600"/>
            <a:ext cx="8077200" cy="4495800"/>
          </a:xfrm>
        </p:spPr>
        <p:txBody>
          <a:bodyPr/>
          <a:lstStyle/>
          <a:p>
            <a:pPr eaLnBrk="1" hangingPunct="1">
              <a:lnSpc>
                <a:spcPct val="90000"/>
              </a:lnSpc>
              <a:defRPr/>
            </a:pPr>
            <a:r>
              <a:rPr lang="en-US" altLang="en-US" i="1" dirty="0"/>
              <a:t>Citizens’ Involvement in Homeland Security</a:t>
            </a:r>
            <a:r>
              <a:rPr lang="en-US" altLang="en-US" dirty="0"/>
              <a:t>, National Crime Prevention Council, 2003</a:t>
            </a:r>
          </a:p>
          <a:p>
            <a:pPr eaLnBrk="1" hangingPunct="1">
              <a:lnSpc>
                <a:spcPct val="90000"/>
              </a:lnSpc>
              <a:defRPr/>
            </a:pPr>
            <a:endParaRPr lang="en-US" altLang="en-US" dirty="0"/>
          </a:p>
          <a:p>
            <a:pPr eaLnBrk="1" hangingPunct="1">
              <a:lnSpc>
                <a:spcPct val="90000"/>
              </a:lnSpc>
              <a:defRPr/>
            </a:pPr>
            <a:r>
              <a:rPr lang="en-US" altLang="en-US" dirty="0"/>
              <a:t>Checklists, emergency family planning guides, information on how to recognize terrorists activities are available for download on NCPC’s website</a:t>
            </a:r>
          </a:p>
          <a:p>
            <a:pPr eaLnBrk="1" hangingPunct="1">
              <a:lnSpc>
                <a:spcPct val="90000"/>
              </a:lnSpc>
              <a:defRPr/>
            </a:pPr>
            <a:endParaRPr lang="en-US" altLang="en-US" dirty="0"/>
          </a:p>
          <a:p>
            <a:pPr eaLnBrk="1" hangingPunct="1">
              <a:lnSpc>
                <a:spcPct val="90000"/>
              </a:lnSpc>
              <a:defRPr/>
            </a:pPr>
            <a:endParaRPr lang="en-US" altLang="en-US" dirty="0"/>
          </a:p>
        </p:txBody>
      </p:sp>
      <p:sp>
        <p:nvSpPr>
          <p:cNvPr id="7" name="Rectangle 2">
            <a:extLst>
              <a:ext uri="{FF2B5EF4-FFF2-40B4-BE49-F238E27FC236}">
                <a16:creationId xmlns:a16="http://schemas.microsoft.com/office/drawing/2014/main" id="{C2CFC599-64EC-4037-B65D-9CCBEF89E896}"/>
              </a:ext>
            </a:extLst>
          </p:cNvPr>
          <p:cNvSpPr txBox="1">
            <a:spLocks noChangeArrowheads="1"/>
          </p:cNvSpPr>
          <p:nvPr/>
        </p:nvSpPr>
        <p:spPr bwMode="auto">
          <a:xfrm>
            <a:off x="457200" y="609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9pPr>
          </a:lstStyle>
          <a:p>
            <a:pPr eaLnBrk="1" hangingPunct="1">
              <a:defRPr/>
            </a:pPr>
            <a:r>
              <a:rPr lang="en-US" altLang="en-US" kern="0"/>
              <a:t>Resources from NCPC</a:t>
            </a:r>
            <a:br>
              <a:rPr lang="en-US" altLang="en-US" kern="0"/>
            </a:br>
            <a:r>
              <a:rPr lang="en-US" altLang="en-US" kern="0">
                <a:hlinkClick r:id="rId2"/>
              </a:rPr>
              <a:t>www.ncpc.org</a:t>
            </a:r>
            <a:r>
              <a:rPr lang="en-US" altLang="en-US" kern="0"/>
              <a:t> Click on </a:t>
            </a:r>
            <a:br>
              <a:rPr lang="en-US" altLang="en-US" kern="0"/>
            </a:br>
            <a:r>
              <a:rPr lang="en-US" altLang="en-US" kern="0"/>
              <a:t>“Home and Neighborhood Safety”</a:t>
            </a:r>
            <a:endParaRPr lang="en-US" altLang="en-US" kern="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02F9-372C-4A9C-90DD-E932D7DABB11}"/>
              </a:ext>
            </a:extLst>
          </p:cNvPr>
          <p:cNvSpPr>
            <a:spLocks noGrp="1"/>
          </p:cNvSpPr>
          <p:nvPr>
            <p:ph type="title"/>
          </p:nvPr>
        </p:nvSpPr>
        <p:spPr/>
        <p:txBody>
          <a:bodyPr>
            <a:normAutofit fontScale="90000"/>
          </a:bodyPr>
          <a:lstStyle/>
          <a:p>
            <a:pPr>
              <a:defRPr/>
            </a:pPr>
            <a:r>
              <a:rPr lang="en-US" sz="4400" dirty="0"/>
              <a:t>Celebrate Safe Communities</a:t>
            </a:r>
            <a:br>
              <a:rPr lang="en-US" sz="4400" dirty="0"/>
            </a:br>
            <a:r>
              <a:rPr lang="en-US" sz="3600" dirty="0">
                <a:hlinkClick r:id="rId2"/>
              </a:rPr>
              <a:t>www.celebratesafecommunities.org</a:t>
            </a:r>
            <a:r>
              <a:rPr lang="en-US" sz="3600" dirty="0"/>
              <a:t> </a:t>
            </a:r>
          </a:p>
        </p:txBody>
      </p:sp>
      <p:sp>
        <p:nvSpPr>
          <p:cNvPr id="3" name="Footer Placeholder 2">
            <a:extLst>
              <a:ext uri="{FF2B5EF4-FFF2-40B4-BE49-F238E27FC236}">
                <a16:creationId xmlns:a16="http://schemas.microsoft.com/office/drawing/2014/main" id="{452DEB97-6EC4-4ADB-ADD5-0B05D0A9788A}"/>
              </a:ext>
            </a:extLst>
          </p:cNvPr>
          <p:cNvSpPr>
            <a:spLocks noGrp="1"/>
          </p:cNvSpPr>
          <p:nvPr>
            <p:ph type="ftr" sz="quarter" idx="10"/>
          </p:nvPr>
        </p:nvSpPr>
        <p:spPr>
          <a:xfrm>
            <a:off x="2971800" y="6172200"/>
            <a:ext cx="3429000" cy="457200"/>
          </a:xfrm>
        </p:spPr>
        <p:txBody>
          <a:bodyPr/>
          <a:lstStyle/>
          <a:p>
            <a:pPr>
              <a:defRPr/>
            </a:pPr>
            <a:r>
              <a:rPr lang="en-US" dirty="0"/>
              <a:t>© 2014 National Crime Prevention Council, Inc. www.ncpc.org</a:t>
            </a:r>
          </a:p>
        </p:txBody>
      </p:sp>
      <p:sp>
        <p:nvSpPr>
          <p:cNvPr id="4" name="Slide Number Placeholder 3">
            <a:extLst>
              <a:ext uri="{FF2B5EF4-FFF2-40B4-BE49-F238E27FC236}">
                <a16:creationId xmlns:a16="http://schemas.microsoft.com/office/drawing/2014/main" id="{EBC39786-17DA-432B-AB39-D5E84E46B084}"/>
              </a:ext>
            </a:extLst>
          </p:cNvPr>
          <p:cNvSpPr>
            <a:spLocks noGrp="1"/>
          </p:cNvSpPr>
          <p:nvPr>
            <p:ph type="sldNum" sz="quarter" idx="11"/>
          </p:nvPr>
        </p:nvSpPr>
        <p:spPr>
          <a:xfrm>
            <a:off x="304800" y="6324600"/>
            <a:ext cx="609600" cy="365125"/>
          </a:xfrm>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614B0F2C-F822-471A-BF83-81DF2D9FA4F3}" type="slidenum">
              <a:rPr lang="en-US" altLang="en-US" sz="1000">
                <a:latin typeface="Tahoma" panose="020B0604030504040204" pitchFamily="34" charset="0"/>
              </a:rPr>
              <a:pPr>
                <a:spcBef>
                  <a:spcPct val="0"/>
                </a:spcBef>
                <a:buClrTx/>
                <a:buSzTx/>
                <a:buFontTx/>
                <a:buNone/>
              </a:pPr>
              <a:t>47</a:t>
            </a:fld>
            <a:endParaRPr lang="en-US" altLang="en-US" sz="1000">
              <a:latin typeface="Tahoma" panose="020B0604030504040204" pitchFamily="34" charset="0"/>
            </a:endParaRPr>
          </a:p>
        </p:txBody>
      </p:sp>
      <p:pic>
        <p:nvPicPr>
          <p:cNvPr id="81925" name="Picture 2" descr="Celebrate Safe Communities">
            <a:extLst>
              <a:ext uri="{FF2B5EF4-FFF2-40B4-BE49-F238E27FC236}">
                <a16:creationId xmlns:a16="http://schemas.microsoft.com/office/drawing/2014/main" id="{2F90DEC9-5CA8-4F24-8B29-DA08C8645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669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50D1D-C530-4BD3-BDD6-CD1235C0A1D2}"/>
              </a:ext>
            </a:extLst>
          </p:cNvPr>
          <p:cNvSpPr>
            <a:spLocks noGrp="1"/>
          </p:cNvSpPr>
          <p:nvPr>
            <p:ph idx="1"/>
          </p:nvPr>
        </p:nvSpPr>
        <p:spPr/>
        <p:txBody>
          <a:bodyPr/>
          <a:lstStyle/>
          <a:p>
            <a:pPr>
              <a:defRPr/>
            </a:pPr>
            <a:r>
              <a:rPr lang="en-US" sz="2600" dirty="0"/>
              <a:t>Celebrate Safe Communities Coloring Page</a:t>
            </a:r>
          </a:p>
          <a:p>
            <a:pPr>
              <a:defRPr/>
            </a:pPr>
            <a:r>
              <a:rPr lang="en-US" sz="2600" dirty="0"/>
              <a:t>Disaster Preparedness Checklist</a:t>
            </a:r>
          </a:p>
          <a:p>
            <a:pPr>
              <a:defRPr/>
            </a:pPr>
            <a:r>
              <a:rPr lang="en-US" sz="2600" dirty="0"/>
              <a:t>Making Children, Families, and Communities Safer From Violence Booklet</a:t>
            </a:r>
          </a:p>
          <a:p>
            <a:pPr>
              <a:defRPr/>
            </a:pPr>
            <a:r>
              <a:rPr lang="en-US" sz="2600" dirty="0"/>
              <a:t>CSC Banner (English and Spanish) </a:t>
            </a:r>
          </a:p>
          <a:p>
            <a:pPr>
              <a:defRPr/>
            </a:pPr>
            <a:r>
              <a:rPr lang="en-US" sz="2600" dirty="0"/>
              <a:t>CSC Flier (English and Spanish) </a:t>
            </a:r>
          </a:p>
          <a:p>
            <a:pPr>
              <a:defRPr/>
            </a:pPr>
            <a:r>
              <a:rPr lang="en-US" sz="2600" dirty="0"/>
              <a:t>CSC Postcard (English and Spanish) </a:t>
            </a:r>
          </a:p>
          <a:p>
            <a:pPr>
              <a:defRPr/>
            </a:pPr>
            <a:r>
              <a:rPr lang="en-US" sz="2600" dirty="0"/>
              <a:t>CSC Poster (English and Spanish) </a:t>
            </a:r>
          </a:p>
          <a:p>
            <a:pPr>
              <a:defRPr/>
            </a:pPr>
            <a:r>
              <a:rPr lang="en-US" sz="2600" dirty="0"/>
              <a:t>Auto Theft Brochure</a:t>
            </a:r>
          </a:p>
          <a:p>
            <a:pPr>
              <a:defRPr/>
            </a:pPr>
            <a:endParaRPr lang="en-US" sz="2600" dirty="0"/>
          </a:p>
        </p:txBody>
      </p:sp>
      <p:sp>
        <p:nvSpPr>
          <p:cNvPr id="3" name="Title 2">
            <a:extLst>
              <a:ext uri="{FF2B5EF4-FFF2-40B4-BE49-F238E27FC236}">
                <a16:creationId xmlns:a16="http://schemas.microsoft.com/office/drawing/2014/main" id="{7705B9B0-83E4-4484-9415-30583525F88D}"/>
              </a:ext>
            </a:extLst>
          </p:cNvPr>
          <p:cNvSpPr>
            <a:spLocks noGrp="1"/>
          </p:cNvSpPr>
          <p:nvPr>
            <p:ph type="title"/>
          </p:nvPr>
        </p:nvSpPr>
        <p:spPr/>
        <p:txBody>
          <a:bodyPr>
            <a:normAutofit/>
          </a:bodyPr>
          <a:lstStyle/>
          <a:p>
            <a:pPr>
              <a:defRPr/>
            </a:pPr>
            <a:r>
              <a:rPr lang="en-US" dirty="0"/>
              <a:t>Celebrate Safe Communities	</a:t>
            </a:r>
          </a:p>
        </p:txBody>
      </p:sp>
      <p:sp>
        <p:nvSpPr>
          <p:cNvPr id="4" name="Footer Placeholder 3">
            <a:extLst>
              <a:ext uri="{FF2B5EF4-FFF2-40B4-BE49-F238E27FC236}">
                <a16:creationId xmlns:a16="http://schemas.microsoft.com/office/drawing/2014/main" id="{2A8D3689-59C9-498E-92A7-51DAE6371DC6}"/>
              </a:ext>
            </a:extLst>
          </p:cNvPr>
          <p:cNvSpPr>
            <a:spLocks noGrp="1"/>
          </p:cNvSpPr>
          <p:nvPr>
            <p:ph type="ftr" sz="quarter" idx="10"/>
          </p:nvPr>
        </p:nvSpPr>
        <p:spPr>
          <a:xfrm>
            <a:off x="3200400" y="6248400"/>
            <a:ext cx="3276600" cy="457200"/>
          </a:xfrm>
        </p:spPr>
        <p:txBody>
          <a:bodyPr/>
          <a:lstStyle/>
          <a:p>
            <a:pPr>
              <a:defRPr/>
            </a:pPr>
            <a:r>
              <a:rPr lang="en-US"/>
              <a:t>© 2014 National Crime Prevention Council, Inc. www.ncpc.org</a:t>
            </a:r>
          </a:p>
        </p:txBody>
      </p:sp>
      <p:sp>
        <p:nvSpPr>
          <p:cNvPr id="5" name="Slide Number Placeholder 4">
            <a:extLst>
              <a:ext uri="{FF2B5EF4-FFF2-40B4-BE49-F238E27FC236}">
                <a16:creationId xmlns:a16="http://schemas.microsoft.com/office/drawing/2014/main" id="{CDBDC738-21AE-4DE6-9708-1CC86D13B617}"/>
              </a:ext>
            </a:extLst>
          </p:cNvPr>
          <p:cNvSpPr>
            <a:spLocks noGrp="1"/>
          </p:cNvSpPr>
          <p:nvPr>
            <p:ph type="sldNum" sz="quarter" idx="11"/>
          </p:nvPr>
        </p:nvSpPr>
        <p:spPr>
          <a:xfrm>
            <a:off x="381000" y="6172200"/>
            <a:ext cx="366713" cy="365125"/>
          </a:xfrm>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0E56EF20-82EF-40B2-92DA-2C2BBEF47A9E}" type="slidenum">
              <a:rPr lang="en-US" altLang="en-US" sz="1000">
                <a:latin typeface="Tahoma" panose="020B0604030504040204" pitchFamily="34" charset="0"/>
              </a:rPr>
              <a:pPr>
                <a:spcBef>
                  <a:spcPct val="0"/>
                </a:spcBef>
                <a:buClrTx/>
                <a:buSzTx/>
                <a:buFontTx/>
                <a:buNone/>
              </a:pPr>
              <a:t>48</a:t>
            </a:fld>
            <a:endParaRPr lang="en-US" altLang="en-US" sz="1000">
              <a:latin typeface="Tahom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6B1C562E-EF39-44CA-9251-9C794E6D0F60}"/>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005F50D7-1351-4D95-BDCB-85EDC999A945}"/>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65BB99A4-EBD6-4E91-AA61-C502D694ACE7}" type="slidenum">
              <a:rPr lang="en-US" altLang="en-US" sz="1200">
                <a:latin typeface="Tahoma" panose="020B0604030504040204" pitchFamily="34" charset="0"/>
              </a:rPr>
              <a:pPr>
                <a:spcBef>
                  <a:spcPct val="0"/>
                </a:spcBef>
                <a:buClrTx/>
                <a:buSzTx/>
                <a:buFontTx/>
                <a:buNone/>
              </a:pPr>
              <a:t>49</a:t>
            </a:fld>
            <a:endParaRPr lang="en-US" altLang="en-US" sz="1200">
              <a:latin typeface="Tahoma" panose="020B0604030504040204" pitchFamily="34" charset="0"/>
            </a:endParaRPr>
          </a:p>
        </p:txBody>
      </p:sp>
      <p:sp>
        <p:nvSpPr>
          <p:cNvPr id="149506" name="Rectangle 2">
            <a:extLst>
              <a:ext uri="{FF2B5EF4-FFF2-40B4-BE49-F238E27FC236}">
                <a16:creationId xmlns:a16="http://schemas.microsoft.com/office/drawing/2014/main" id="{D2C828B0-F965-4427-8D01-E3C637B3CEE1}"/>
              </a:ext>
            </a:extLst>
          </p:cNvPr>
          <p:cNvSpPr>
            <a:spLocks noGrp="1" noChangeArrowheads="1"/>
          </p:cNvSpPr>
          <p:nvPr>
            <p:ph type="title"/>
          </p:nvPr>
        </p:nvSpPr>
        <p:spPr>
          <a:xfrm>
            <a:off x="457200" y="304800"/>
            <a:ext cx="8229600" cy="1143000"/>
          </a:xfrm>
        </p:spPr>
        <p:txBody>
          <a:bodyPr/>
          <a:lstStyle/>
          <a:p>
            <a:pPr eaLnBrk="1" hangingPunct="1">
              <a:defRPr/>
            </a:pPr>
            <a:r>
              <a:rPr lang="en-US" altLang="en-US" sz="4400" dirty="0"/>
              <a:t>Resources</a:t>
            </a:r>
          </a:p>
        </p:txBody>
      </p:sp>
      <p:sp>
        <p:nvSpPr>
          <p:cNvPr id="149507" name="Rectangle 3">
            <a:extLst>
              <a:ext uri="{FF2B5EF4-FFF2-40B4-BE49-F238E27FC236}">
                <a16:creationId xmlns:a16="http://schemas.microsoft.com/office/drawing/2014/main" id="{7CD88660-1B8B-4145-959C-F7417DB4B150}"/>
              </a:ext>
            </a:extLst>
          </p:cNvPr>
          <p:cNvSpPr>
            <a:spLocks noGrp="1" noChangeArrowheads="1"/>
          </p:cNvSpPr>
          <p:nvPr>
            <p:ph type="body" idx="1"/>
          </p:nvPr>
        </p:nvSpPr>
        <p:spPr>
          <a:xfrm>
            <a:off x="457200" y="1447800"/>
            <a:ext cx="8229600" cy="4495800"/>
          </a:xfrm>
        </p:spPr>
        <p:txBody>
          <a:bodyPr/>
          <a:lstStyle/>
          <a:p>
            <a:pPr algn="ctr" eaLnBrk="1" hangingPunct="1">
              <a:buClr>
                <a:srgbClr val="000000"/>
              </a:buClr>
              <a:buFont typeface="Wingdings" panose="05000000000000000000" pitchFamily="2" charset="2"/>
              <a:buNone/>
              <a:defRPr/>
            </a:pPr>
            <a:r>
              <a:rPr lang="en-US" altLang="en-US" sz="2800" dirty="0"/>
              <a:t>National Sheriffs’ Association</a:t>
            </a:r>
          </a:p>
          <a:p>
            <a:pPr algn="ctr" eaLnBrk="1" hangingPunct="1">
              <a:buClr>
                <a:srgbClr val="000000"/>
              </a:buClr>
              <a:buFont typeface="Wingdings" panose="05000000000000000000" pitchFamily="2" charset="2"/>
              <a:buNone/>
              <a:defRPr/>
            </a:pPr>
            <a:r>
              <a:rPr lang="en-US" altLang="en-US" sz="2800" dirty="0"/>
              <a:t>1450 Duke Street</a:t>
            </a:r>
          </a:p>
          <a:p>
            <a:pPr algn="ctr" eaLnBrk="1" hangingPunct="1">
              <a:buClr>
                <a:srgbClr val="000000"/>
              </a:buClr>
              <a:buFont typeface="Wingdings" panose="05000000000000000000" pitchFamily="2" charset="2"/>
              <a:buNone/>
              <a:defRPr/>
            </a:pPr>
            <a:r>
              <a:rPr lang="en-US" altLang="en-US" sz="2800" dirty="0"/>
              <a:t>Alexandria, VA  22314</a:t>
            </a:r>
          </a:p>
          <a:p>
            <a:pPr algn="ctr" eaLnBrk="1" hangingPunct="1">
              <a:buClr>
                <a:srgbClr val="000000"/>
              </a:buClr>
              <a:buFont typeface="Wingdings" panose="05000000000000000000" pitchFamily="2" charset="2"/>
              <a:buNone/>
              <a:defRPr/>
            </a:pPr>
            <a:r>
              <a:rPr lang="en-US" altLang="en-US" sz="2800" dirty="0"/>
              <a:t>800-424-7827</a:t>
            </a:r>
          </a:p>
          <a:p>
            <a:pPr algn="ctr" eaLnBrk="1" hangingPunct="1">
              <a:buClr>
                <a:srgbClr val="000000"/>
              </a:buClr>
              <a:buFont typeface="Wingdings" panose="05000000000000000000" pitchFamily="2" charset="2"/>
              <a:buNone/>
              <a:defRPr/>
            </a:pPr>
            <a:r>
              <a:rPr lang="en-US" altLang="en-US" sz="2800" dirty="0">
                <a:hlinkClick r:id="rId2"/>
              </a:rPr>
              <a:t>www.sheriffs.org</a:t>
            </a:r>
            <a:endParaRPr lang="en-US" altLang="en-US" sz="2800" dirty="0"/>
          </a:p>
          <a:p>
            <a:pPr marL="0" indent="0" algn="ctr" eaLnBrk="1" hangingPunct="1">
              <a:buFont typeface="Wingdings" panose="05000000000000000000" pitchFamily="2" charset="2"/>
              <a:buNone/>
              <a:defRPr/>
            </a:pPr>
            <a:endParaRPr lang="en-US" altLang="en-US" sz="2800" dirty="0"/>
          </a:p>
          <a:p>
            <a:pPr marL="0" indent="0" algn="ctr" eaLnBrk="1" hangingPunct="1">
              <a:buFont typeface="Wingdings" panose="05000000000000000000" pitchFamily="2" charset="2"/>
              <a:buNone/>
              <a:defRPr/>
            </a:pPr>
            <a:r>
              <a:rPr lang="en-US" altLang="en-US" sz="2800" dirty="0"/>
              <a:t>Neighborhood Watch Program by the National Sheriff’s Association</a:t>
            </a:r>
          </a:p>
          <a:p>
            <a:pPr algn="ctr" eaLnBrk="1" hangingPunct="1">
              <a:buClr>
                <a:srgbClr val="000000"/>
              </a:buClr>
              <a:buFont typeface="Wingdings" panose="05000000000000000000" pitchFamily="2" charset="2"/>
              <a:buNone/>
              <a:defRPr/>
            </a:pPr>
            <a:r>
              <a:rPr lang="en-US" altLang="en-US" dirty="0">
                <a:hlinkClick r:id="rId3"/>
              </a:rPr>
              <a:t>www.NNW.org</a:t>
            </a:r>
            <a:endParaRPr lang="en-US" altLang="en-US" dirty="0"/>
          </a:p>
          <a:p>
            <a:pPr algn="ctr" eaLnBrk="1" hangingPunct="1">
              <a:buClr>
                <a:srgbClr val="000000"/>
              </a:buClr>
              <a:buFont typeface="Wingdings" panose="05000000000000000000" pitchFamily="2" charset="2"/>
              <a:buNone/>
              <a:defRPr/>
            </a:pPr>
            <a:endParaRPr lang="en-US" altLang="en-US" dirty="0"/>
          </a:p>
        </p:txBody>
      </p:sp>
      <p:sp>
        <p:nvSpPr>
          <p:cNvPr id="86022" name="AutoShape 4">
            <a:hlinkClick r:id="rId4" action="ppaction://hlinkfile" highlightClick="1"/>
            <a:extLst>
              <a:ext uri="{FF2B5EF4-FFF2-40B4-BE49-F238E27FC236}">
                <a16:creationId xmlns:a16="http://schemas.microsoft.com/office/drawing/2014/main" id="{685CC1FA-9B97-4433-840D-42DFCA7A3736}"/>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DDF77CD-61DD-4C48-8413-CF4BC1839065}"/>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F1A64270-9664-40C9-9663-8C168EE920F7}"/>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B9508A1E-54A4-4270-A706-0980A73F8313}" type="slidenum">
              <a:rPr lang="en-US" altLang="en-US" sz="1200">
                <a:latin typeface="Tahoma" panose="020B0604030504040204" pitchFamily="34" charset="0"/>
              </a:rPr>
              <a:pPr>
                <a:spcBef>
                  <a:spcPct val="0"/>
                </a:spcBef>
                <a:buClrTx/>
                <a:buSzTx/>
                <a:buFontTx/>
                <a:buNone/>
              </a:pPr>
              <a:t>5</a:t>
            </a:fld>
            <a:endParaRPr lang="en-US" altLang="en-US" sz="1200">
              <a:latin typeface="Tahoma" panose="020B0604030504040204" pitchFamily="34" charset="0"/>
            </a:endParaRPr>
          </a:p>
        </p:txBody>
      </p:sp>
      <p:sp>
        <p:nvSpPr>
          <p:cNvPr id="31746" name="Rectangle 2">
            <a:extLst>
              <a:ext uri="{FF2B5EF4-FFF2-40B4-BE49-F238E27FC236}">
                <a16:creationId xmlns:a16="http://schemas.microsoft.com/office/drawing/2014/main" id="{2C363331-5748-43EB-8DE8-33EB903AF33C}"/>
              </a:ext>
            </a:extLst>
          </p:cNvPr>
          <p:cNvSpPr>
            <a:spLocks noGrp="1" noChangeArrowheads="1"/>
          </p:cNvSpPr>
          <p:nvPr>
            <p:ph type="title"/>
          </p:nvPr>
        </p:nvSpPr>
        <p:spPr/>
        <p:txBody>
          <a:bodyPr/>
          <a:lstStyle/>
          <a:p>
            <a:pPr eaLnBrk="1" hangingPunct="1">
              <a:defRPr/>
            </a:pPr>
            <a:r>
              <a:rPr lang="en-US" altLang="en-US" sz="4400"/>
              <a:t>Neighborhood Watch Background</a:t>
            </a:r>
          </a:p>
        </p:txBody>
      </p:sp>
      <p:sp>
        <p:nvSpPr>
          <p:cNvPr id="31747" name="Rectangle 3">
            <a:extLst>
              <a:ext uri="{FF2B5EF4-FFF2-40B4-BE49-F238E27FC236}">
                <a16:creationId xmlns:a16="http://schemas.microsoft.com/office/drawing/2014/main" id="{66EF8D5E-E301-469C-8FF9-DEDA98CB5FC0}"/>
              </a:ext>
            </a:extLst>
          </p:cNvPr>
          <p:cNvSpPr>
            <a:spLocks noGrp="1" noChangeArrowheads="1"/>
          </p:cNvSpPr>
          <p:nvPr>
            <p:ph type="body" idx="1"/>
          </p:nvPr>
        </p:nvSpPr>
        <p:spPr>
          <a:xfrm>
            <a:off x="990600" y="1600200"/>
            <a:ext cx="7696200" cy="4495800"/>
          </a:xfrm>
        </p:spPr>
        <p:txBody>
          <a:bodyPr/>
          <a:lstStyle/>
          <a:p>
            <a:pPr eaLnBrk="1" hangingPunct="1">
              <a:lnSpc>
                <a:spcPct val="90000"/>
              </a:lnSpc>
              <a:defRPr/>
            </a:pPr>
            <a:r>
              <a:rPr lang="en-US" altLang="en-US"/>
              <a:t>Neighborhood Watch is a community-based program supported by the National Sheriffs’ Association. </a:t>
            </a:r>
          </a:p>
          <a:p>
            <a:pPr eaLnBrk="1" hangingPunct="1">
              <a:lnSpc>
                <a:spcPct val="90000"/>
              </a:lnSpc>
              <a:defRPr/>
            </a:pPr>
            <a:r>
              <a:rPr lang="en-US" altLang="en-US"/>
              <a:t>Since its inception in 1972, thousands of communities have created Neighborhood Watch programs. </a:t>
            </a:r>
          </a:p>
          <a:p>
            <a:pPr eaLnBrk="1" hangingPunct="1">
              <a:lnSpc>
                <a:spcPct val="90000"/>
              </a:lnSpc>
              <a:defRPr/>
            </a:pPr>
            <a:r>
              <a:rPr lang="en-US" altLang="en-US"/>
              <a:t>These programs have expanded and become major assets in solving neighborhood problems.</a:t>
            </a:r>
          </a:p>
        </p:txBody>
      </p:sp>
      <p:sp>
        <p:nvSpPr>
          <p:cNvPr id="18438" name="AutoShape 4">
            <a:hlinkClick r:id="rId2" action="ppaction://hlinkfile" highlightClick="1"/>
            <a:extLst>
              <a:ext uri="{FF2B5EF4-FFF2-40B4-BE49-F238E27FC236}">
                <a16:creationId xmlns:a16="http://schemas.microsoft.com/office/drawing/2014/main" id="{3220B139-B23E-443E-A428-591DEDFA03DD}"/>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CBBC87-7899-4F4C-9669-50450E0C8062}"/>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FEAD950B-3E86-40B1-9F0E-ECAA8C4DA4BE}"/>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670891B2-3A15-443A-A32C-2F1E0B65E9C1}" type="slidenum">
              <a:rPr lang="en-US" altLang="en-US" sz="1200">
                <a:latin typeface="Tahoma" panose="020B0604030504040204" pitchFamily="34" charset="0"/>
              </a:rPr>
              <a:pPr>
                <a:spcBef>
                  <a:spcPct val="0"/>
                </a:spcBef>
                <a:buClrTx/>
                <a:buSzTx/>
                <a:buFontTx/>
                <a:buNone/>
              </a:pPr>
              <a:t>50</a:t>
            </a:fld>
            <a:endParaRPr lang="en-US" altLang="en-US" sz="1200">
              <a:latin typeface="Tahoma" panose="020B0604030504040204" pitchFamily="34" charset="0"/>
            </a:endParaRPr>
          </a:p>
        </p:txBody>
      </p:sp>
      <p:sp>
        <p:nvSpPr>
          <p:cNvPr id="96258" name="Rectangle 2">
            <a:extLst>
              <a:ext uri="{FF2B5EF4-FFF2-40B4-BE49-F238E27FC236}">
                <a16:creationId xmlns:a16="http://schemas.microsoft.com/office/drawing/2014/main" id="{C8F7DB56-D303-4B46-958F-0F9680AF82A4}"/>
              </a:ext>
            </a:extLst>
          </p:cNvPr>
          <p:cNvSpPr>
            <a:spLocks noGrp="1" noChangeArrowheads="1"/>
          </p:cNvSpPr>
          <p:nvPr>
            <p:ph type="title"/>
          </p:nvPr>
        </p:nvSpPr>
        <p:spPr/>
        <p:txBody>
          <a:bodyPr/>
          <a:lstStyle/>
          <a:p>
            <a:pPr eaLnBrk="1" hangingPunct="1">
              <a:defRPr/>
            </a:pPr>
            <a:r>
              <a:rPr lang="en-US" altLang="en-US" sz="4400" dirty="0"/>
              <a:t>Resources </a:t>
            </a:r>
            <a:r>
              <a:rPr lang="en-US" altLang="en-US" sz="2800" dirty="0"/>
              <a:t>(continued)</a:t>
            </a:r>
          </a:p>
        </p:txBody>
      </p:sp>
      <p:sp>
        <p:nvSpPr>
          <p:cNvPr id="96259" name="Rectangle 3">
            <a:extLst>
              <a:ext uri="{FF2B5EF4-FFF2-40B4-BE49-F238E27FC236}">
                <a16:creationId xmlns:a16="http://schemas.microsoft.com/office/drawing/2014/main" id="{C9B6D1D2-29BD-4C7D-849E-4ED9F7E2201D}"/>
              </a:ext>
            </a:extLst>
          </p:cNvPr>
          <p:cNvSpPr>
            <a:spLocks noGrp="1" noChangeArrowheads="1"/>
          </p:cNvSpPr>
          <p:nvPr>
            <p:ph type="body" idx="1"/>
          </p:nvPr>
        </p:nvSpPr>
        <p:spPr>
          <a:xfrm>
            <a:off x="533400" y="1524000"/>
            <a:ext cx="8153400" cy="3967163"/>
          </a:xfrm>
        </p:spPr>
        <p:txBody>
          <a:bodyPr/>
          <a:lstStyle/>
          <a:p>
            <a:pPr algn="ctr" eaLnBrk="1" hangingPunct="1">
              <a:lnSpc>
                <a:spcPct val="90000"/>
              </a:lnSpc>
              <a:buFont typeface="Wingdings" panose="05000000000000000000" pitchFamily="2" charset="2"/>
              <a:buNone/>
              <a:defRPr/>
            </a:pPr>
            <a:r>
              <a:rPr lang="en-US" altLang="en-US" sz="2800" dirty="0"/>
              <a:t>National Association of Town Watch</a:t>
            </a:r>
          </a:p>
          <a:p>
            <a:pPr algn="ctr" eaLnBrk="1" hangingPunct="1">
              <a:lnSpc>
                <a:spcPct val="90000"/>
              </a:lnSpc>
              <a:buClr>
                <a:srgbClr val="000000"/>
              </a:buClr>
              <a:buFont typeface="Wingdings" panose="05000000000000000000" pitchFamily="2" charset="2"/>
              <a:buNone/>
              <a:defRPr/>
            </a:pPr>
            <a:r>
              <a:rPr lang="en-US" altLang="en-US" sz="2800" dirty="0"/>
              <a:t>308 E. Lancaster Ave, </a:t>
            </a:r>
            <a:r>
              <a:rPr lang="en-US" altLang="en-US" sz="2800" dirty="0" err="1"/>
              <a:t>Ste</a:t>
            </a:r>
            <a:r>
              <a:rPr lang="en-US" altLang="en-US" sz="2800" dirty="0"/>
              <a:t> 115</a:t>
            </a:r>
          </a:p>
          <a:p>
            <a:pPr algn="ctr" eaLnBrk="1" hangingPunct="1">
              <a:lnSpc>
                <a:spcPct val="90000"/>
              </a:lnSpc>
              <a:buClr>
                <a:srgbClr val="000000"/>
              </a:buClr>
              <a:buFont typeface="Wingdings" panose="05000000000000000000" pitchFamily="2" charset="2"/>
              <a:buNone/>
              <a:defRPr/>
            </a:pPr>
            <a:r>
              <a:rPr lang="en-US" altLang="en-US" sz="2800" dirty="0"/>
              <a:t>PO Box 303</a:t>
            </a:r>
          </a:p>
          <a:p>
            <a:pPr algn="ctr" eaLnBrk="1" hangingPunct="1">
              <a:lnSpc>
                <a:spcPct val="90000"/>
              </a:lnSpc>
              <a:buClr>
                <a:srgbClr val="000000"/>
              </a:buClr>
              <a:buFont typeface="Wingdings" panose="05000000000000000000" pitchFamily="2" charset="2"/>
              <a:buNone/>
              <a:defRPr/>
            </a:pPr>
            <a:r>
              <a:rPr lang="en-US" altLang="en-US" sz="2800" dirty="0"/>
              <a:t>Wynnewood, PA  19096</a:t>
            </a:r>
          </a:p>
          <a:p>
            <a:pPr algn="ctr" eaLnBrk="1" hangingPunct="1">
              <a:lnSpc>
                <a:spcPct val="90000"/>
              </a:lnSpc>
              <a:buClr>
                <a:srgbClr val="000000"/>
              </a:buClr>
              <a:buFont typeface="Wingdings" panose="05000000000000000000" pitchFamily="2" charset="2"/>
              <a:buNone/>
              <a:defRPr/>
            </a:pPr>
            <a:r>
              <a:rPr lang="en-US" altLang="en-US" sz="2800" dirty="0"/>
              <a:t>610-649-7055</a:t>
            </a:r>
          </a:p>
          <a:p>
            <a:pPr algn="ctr" eaLnBrk="1" hangingPunct="1">
              <a:spcAft>
                <a:spcPts val="1200"/>
              </a:spcAft>
              <a:buClr>
                <a:srgbClr val="000000"/>
              </a:buClr>
              <a:buFont typeface="Wingdings" panose="05000000000000000000" pitchFamily="2" charset="2"/>
              <a:buNone/>
              <a:defRPr/>
            </a:pPr>
            <a:r>
              <a:rPr lang="en-US" altLang="en-US" sz="2800" dirty="0">
                <a:hlinkClick r:id="rId2"/>
              </a:rPr>
              <a:t>www.natw.org</a:t>
            </a:r>
            <a:endParaRPr lang="en-US" altLang="en-US" sz="2800" dirty="0"/>
          </a:p>
        </p:txBody>
      </p:sp>
      <p:sp>
        <p:nvSpPr>
          <p:cNvPr id="87046" name="AutoShape 4">
            <a:hlinkClick r:id="rId3" action="ppaction://hlinkfile" highlightClick="1"/>
            <a:extLst>
              <a:ext uri="{FF2B5EF4-FFF2-40B4-BE49-F238E27FC236}">
                <a16:creationId xmlns:a16="http://schemas.microsoft.com/office/drawing/2014/main" id="{F0B729DC-C6E6-4759-9E6E-E73BD8C2AE4A}"/>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064F-6120-40E7-AC77-48BB60FFFCBB}"/>
              </a:ext>
            </a:extLst>
          </p:cNvPr>
          <p:cNvSpPr>
            <a:spLocks noGrp="1"/>
          </p:cNvSpPr>
          <p:nvPr>
            <p:ph type="title"/>
          </p:nvPr>
        </p:nvSpPr>
        <p:spPr>
          <a:xfrm>
            <a:off x="457200" y="228600"/>
            <a:ext cx="8229600" cy="1143000"/>
          </a:xfrm>
        </p:spPr>
        <p:txBody>
          <a:bodyPr/>
          <a:lstStyle/>
          <a:p>
            <a:pPr>
              <a:defRPr/>
            </a:pPr>
            <a:r>
              <a:rPr lang="en-US" dirty="0"/>
              <a:t>Government Resources</a:t>
            </a:r>
          </a:p>
        </p:txBody>
      </p:sp>
      <p:sp>
        <p:nvSpPr>
          <p:cNvPr id="3" name="Content Placeholder 2">
            <a:extLst>
              <a:ext uri="{FF2B5EF4-FFF2-40B4-BE49-F238E27FC236}">
                <a16:creationId xmlns:a16="http://schemas.microsoft.com/office/drawing/2014/main" id="{709E7732-D847-4434-9BE7-8FCEB4CFB97F}"/>
              </a:ext>
            </a:extLst>
          </p:cNvPr>
          <p:cNvSpPr>
            <a:spLocks noGrp="1"/>
          </p:cNvSpPr>
          <p:nvPr>
            <p:ph idx="1"/>
          </p:nvPr>
        </p:nvSpPr>
        <p:spPr>
          <a:xfrm>
            <a:off x="457200" y="1447800"/>
            <a:ext cx="8229600" cy="4495800"/>
          </a:xfrm>
        </p:spPr>
        <p:txBody>
          <a:bodyPr/>
          <a:lstStyle/>
          <a:p>
            <a:pPr eaLnBrk="1" hangingPunct="1">
              <a:defRPr/>
            </a:pPr>
            <a:r>
              <a:rPr lang="en-US" dirty="0">
                <a:hlinkClick r:id="rId2"/>
              </a:rPr>
              <a:t>www.bja.gov</a:t>
            </a:r>
            <a:r>
              <a:rPr lang="en-US" dirty="0"/>
              <a:t> – Bureau of Justice Assistance website</a:t>
            </a:r>
          </a:p>
          <a:p>
            <a:pPr eaLnBrk="1" hangingPunct="1">
              <a:defRPr/>
            </a:pPr>
            <a:endParaRPr lang="en-US" dirty="0"/>
          </a:p>
          <a:p>
            <a:pPr eaLnBrk="1" hangingPunct="1">
              <a:defRPr/>
            </a:pPr>
            <a:r>
              <a:rPr lang="en-US" dirty="0">
                <a:hlinkClick r:id="rId3"/>
              </a:rPr>
              <a:t>www.bjatraining.org</a:t>
            </a:r>
            <a:r>
              <a:rPr lang="en-US" dirty="0"/>
              <a:t> – Bureau of Justice Training website is a major source of criminal justice training and technical assistance information and resources, offering specialized assistance on current laws and evolving trends that affect the criminal justice field. </a:t>
            </a:r>
          </a:p>
          <a:p>
            <a:pPr>
              <a:defRPr/>
            </a:pPr>
            <a:endParaRPr lang="en-US" dirty="0"/>
          </a:p>
        </p:txBody>
      </p:sp>
      <p:sp>
        <p:nvSpPr>
          <p:cNvPr id="4" name="Footer Placeholder 3">
            <a:extLst>
              <a:ext uri="{FF2B5EF4-FFF2-40B4-BE49-F238E27FC236}">
                <a16:creationId xmlns:a16="http://schemas.microsoft.com/office/drawing/2014/main" id="{0A078C59-9CA6-4F8A-8892-8210F98792CF}"/>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B23BE47F-2318-46B2-8E72-1455682B8CEC}"/>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542F0A40-2724-42CA-82FF-C00765051C78}" type="slidenum">
              <a:rPr lang="en-US" altLang="en-US" sz="1200">
                <a:latin typeface="Tahoma" panose="020B0604030504040204" pitchFamily="34" charset="0"/>
              </a:rPr>
              <a:pPr>
                <a:spcBef>
                  <a:spcPct val="0"/>
                </a:spcBef>
                <a:buClrTx/>
                <a:buSzTx/>
                <a:buFontTx/>
                <a:buNone/>
              </a:pPr>
              <a:t>51</a:t>
            </a:fld>
            <a:endParaRPr lang="en-US" altLang="en-US" sz="1200">
              <a:latin typeface="Tahom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80F6-3064-4926-B756-00E00D069B13}"/>
              </a:ext>
            </a:extLst>
          </p:cNvPr>
          <p:cNvSpPr>
            <a:spLocks noGrp="1"/>
          </p:cNvSpPr>
          <p:nvPr>
            <p:ph type="title"/>
          </p:nvPr>
        </p:nvSpPr>
        <p:spPr>
          <a:xfrm>
            <a:off x="457200" y="228600"/>
            <a:ext cx="8229600" cy="1143000"/>
          </a:xfrm>
        </p:spPr>
        <p:txBody>
          <a:bodyPr/>
          <a:lstStyle/>
          <a:p>
            <a:pPr>
              <a:defRPr/>
            </a:pPr>
            <a:r>
              <a:rPr lang="en-US" dirty="0"/>
              <a:t>Government Resources </a:t>
            </a:r>
            <a:r>
              <a:rPr lang="en-US" sz="2000" dirty="0"/>
              <a:t>(continued)</a:t>
            </a:r>
            <a:endParaRPr lang="en-US" dirty="0"/>
          </a:p>
        </p:txBody>
      </p:sp>
      <p:sp>
        <p:nvSpPr>
          <p:cNvPr id="3" name="Content Placeholder 2">
            <a:extLst>
              <a:ext uri="{FF2B5EF4-FFF2-40B4-BE49-F238E27FC236}">
                <a16:creationId xmlns:a16="http://schemas.microsoft.com/office/drawing/2014/main" id="{130C6B5F-C4B0-46F6-A7F4-A2847608EF62}"/>
              </a:ext>
            </a:extLst>
          </p:cNvPr>
          <p:cNvSpPr>
            <a:spLocks noGrp="1"/>
          </p:cNvSpPr>
          <p:nvPr>
            <p:ph idx="1"/>
          </p:nvPr>
        </p:nvSpPr>
        <p:spPr>
          <a:xfrm>
            <a:off x="381000" y="1219200"/>
            <a:ext cx="8229600" cy="4495800"/>
          </a:xfrm>
        </p:spPr>
        <p:txBody>
          <a:bodyPr/>
          <a:lstStyle/>
          <a:p>
            <a:pPr marL="365760" indent="-256032" eaLnBrk="1" fontAlgn="auto" hangingPunct="1">
              <a:spcAft>
                <a:spcPts val="0"/>
              </a:spcAft>
              <a:buFont typeface="Wingdings 3"/>
              <a:buChar char=""/>
              <a:defRPr/>
            </a:pPr>
            <a:r>
              <a:rPr lang="en-US" dirty="0">
                <a:hlinkClick r:id="rId2"/>
              </a:rPr>
              <a:t>www.crimesolutions.gov</a:t>
            </a:r>
            <a:r>
              <a:rPr lang="en-US" dirty="0"/>
              <a:t> - The Office of Justice Programs’ CrimeSolutions.gov uses rigorous research to determine </a:t>
            </a:r>
            <a:r>
              <a:rPr lang="en-US" b="1" dirty="0"/>
              <a:t>what works</a:t>
            </a:r>
            <a:r>
              <a:rPr lang="en-US" dirty="0"/>
              <a:t> in criminal justice, juvenile justice, and crime victim services. </a:t>
            </a:r>
          </a:p>
          <a:p>
            <a:pPr marL="365760" indent="-256032" eaLnBrk="1" fontAlgn="auto" hangingPunct="1">
              <a:spcAft>
                <a:spcPts val="0"/>
              </a:spcAft>
              <a:buFont typeface="Wingdings 3"/>
              <a:buChar char=""/>
              <a:defRPr/>
            </a:pPr>
            <a:r>
              <a:rPr lang="en-US" dirty="0">
                <a:hlinkClick r:id="rId3"/>
              </a:rPr>
              <a:t>www.ncjrs.gov</a:t>
            </a:r>
            <a:r>
              <a:rPr lang="en-US" dirty="0"/>
              <a:t> – National Criminal Justice Reference Service is a federally funded resource offering justice and substance abuse information to support research, policy, and program development worldwide.</a:t>
            </a:r>
          </a:p>
          <a:p>
            <a:pPr>
              <a:defRPr/>
            </a:pPr>
            <a:endParaRPr lang="en-US" dirty="0"/>
          </a:p>
        </p:txBody>
      </p:sp>
      <p:sp>
        <p:nvSpPr>
          <p:cNvPr id="4" name="Footer Placeholder 3">
            <a:extLst>
              <a:ext uri="{FF2B5EF4-FFF2-40B4-BE49-F238E27FC236}">
                <a16:creationId xmlns:a16="http://schemas.microsoft.com/office/drawing/2014/main" id="{B978D950-EA2D-4F4D-8014-EB0B74F4A486}"/>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9EC00A9D-8A22-413D-8367-F2D3FBC742B0}"/>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7660DE5D-25C5-43BE-95B0-4442093421EC}" type="slidenum">
              <a:rPr lang="en-US" altLang="en-US" sz="1200">
                <a:latin typeface="Tahoma" panose="020B0604030504040204" pitchFamily="34" charset="0"/>
              </a:rPr>
              <a:pPr>
                <a:spcBef>
                  <a:spcPct val="0"/>
                </a:spcBef>
                <a:buClrTx/>
                <a:buSzTx/>
                <a:buFontTx/>
                <a:buNone/>
              </a:pPr>
              <a:t>52</a:t>
            </a:fld>
            <a:endParaRPr lang="en-US" altLang="en-US" sz="1200">
              <a:latin typeface="Tahom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D103-5260-4AE4-8CF3-C76446B50BE6}"/>
              </a:ext>
            </a:extLst>
          </p:cNvPr>
          <p:cNvSpPr>
            <a:spLocks noGrp="1"/>
          </p:cNvSpPr>
          <p:nvPr>
            <p:ph type="title"/>
          </p:nvPr>
        </p:nvSpPr>
        <p:spPr/>
        <p:txBody>
          <a:bodyPr/>
          <a:lstStyle/>
          <a:p>
            <a:pPr>
              <a:defRPr/>
            </a:pPr>
            <a:r>
              <a:rPr lang="en-US" altLang="en-US" dirty="0"/>
              <a:t>Resources</a:t>
            </a:r>
            <a:r>
              <a:rPr lang="en-US" altLang="en-US" sz="6000" dirty="0"/>
              <a:t> </a:t>
            </a:r>
            <a:r>
              <a:rPr lang="en-US" altLang="en-US" sz="2800" dirty="0"/>
              <a:t>(continued)</a:t>
            </a:r>
            <a:endParaRPr lang="en-US" sz="2800" dirty="0"/>
          </a:p>
        </p:txBody>
      </p:sp>
      <p:sp>
        <p:nvSpPr>
          <p:cNvPr id="3" name="Content Placeholder 2">
            <a:extLst>
              <a:ext uri="{FF2B5EF4-FFF2-40B4-BE49-F238E27FC236}">
                <a16:creationId xmlns:a16="http://schemas.microsoft.com/office/drawing/2014/main" id="{F8452CD1-A7EB-4317-B64A-2A16B260F03A}"/>
              </a:ext>
            </a:extLst>
          </p:cNvPr>
          <p:cNvSpPr>
            <a:spLocks noGrp="1"/>
          </p:cNvSpPr>
          <p:nvPr>
            <p:ph idx="1"/>
          </p:nvPr>
        </p:nvSpPr>
        <p:spPr>
          <a:xfrm>
            <a:off x="457200" y="1371600"/>
            <a:ext cx="8229600" cy="4495800"/>
          </a:xfrm>
        </p:spPr>
        <p:txBody>
          <a:bodyPr/>
          <a:lstStyle/>
          <a:p>
            <a:pPr algn="ctr" eaLnBrk="1" hangingPunct="1">
              <a:defRPr/>
            </a:pPr>
            <a:r>
              <a:rPr lang="en-US" altLang="en-US" dirty="0"/>
              <a:t>National Criminal Justice Reference Service</a:t>
            </a:r>
          </a:p>
          <a:p>
            <a:pPr algn="ctr" eaLnBrk="1" hangingPunct="1">
              <a:spcAft>
                <a:spcPts val="1200"/>
              </a:spcAft>
              <a:buFont typeface="Wingdings" panose="05000000000000000000" pitchFamily="2" charset="2"/>
              <a:buNone/>
              <a:defRPr/>
            </a:pPr>
            <a:r>
              <a:rPr lang="en-US" altLang="en-US" dirty="0">
                <a:hlinkClick r:id="rId2"/>
              </a:rPr>
              <a:t>www.ncjrs.gov</a:t>
            </a:r>
            <a:endParaRPr lang="en-US" altLang="en-US" dirty="0"/>
          </a:p>
          <a:p>
            <a:pPr eaLnBrk="1" hangingPunct="1">
              <a:defRPr/>
            </a:pPr>
            <a:r>
              <a:rPr lang="en-US" altLang="en-US" dirty="0"/>
              <a:t>USA Freedom Corps</a:t>
            </a:r>
          </a:p>
          <a:p>
            <a:pPr marL="0" indent="0" algn="ctr" eaLnBrk="1" hangingPunct="1">
              <a:buFont typeface="Wingdings" panose="05000000000000000000" pitchFamily="2" charset="2"/>
              <a:buNone/>
              <a:defRPr/>
            </a:pPr>
            <a:r>
              <a:rPr lang="en-US" altLang="en-US" dirty="0">
                <a:hlinkClick r:id="rId3"/>
              </a:rPr>
              <a:t>www.nationalservice.gov</a:t>
            </a:r>
            <a:endParaRPr lang="en-US" altLang="en-US" dirty="0"/>
          </a:p>
          <a:p>
            <a:pPr marL="0" indent="0" algn="ctr" eaLnBrk="1" hangingPunct="1">
              <a:buFont typeface="Wingdings" panose="05000000000000000000" pitchFamily="2" charset="2"/>
              <a:buNone/>
              <a:defRPr/>
            </a:pPr>
            <a:r>
              <a:rPr lang="en-US" altLang="en-US" dirty="0">
                <a:hlinkClick r:id="rId4"/>
              </a:rPr>
              <a:t>www.volunteeringinamerica.gov</a:t>
            </a:r>
            <a:endParaRPr lang="en-US" altLang="en-US" dirty="0"/>
          </a:p>
          <a:p>
            <a:pPr marL="0" indent="0" algn="ctr" eaLnBrk="1" hangingPunct="1">
              <a:spcAft>
                <a:spcPts val="1200"/>
              </a:spcAft>
              <a:buFont typeface="Wingdings" panose="05000000000000000000" pitchFamily="2" charset="2"/>
              <a:buNone/>
              <a:defRPr/>
            </a:pPr>
            <a:r>
              <a:rPr lang="en-US" altLang="en-US" dirty="0">
                <a:hlinkClick r:id="rId5"/>
              </a:rPr>
              <a:t>www.peacecorps.gov</a:t>
            </a:r>
            <a:endParaRPr lang="en-US" altLang="en-US" dirty="0"/>
          </a:p>
          <a:p>
            <a:pPr>
              <a:defRPr/>
            </a:pPr>
            <a:endParaRPr lang="en-US" dirty="0"/>
          </a:p>
        </p:txBody>
      </p:sp>
      <p:sp>
        <p:nvSpPr>
          <p:cNvPr id="4" name="Footer Placeholder 3">
            <a:extLst>
              <a:ext uri="{FF2B5EF4-FFF2-40B4-BE49-F238E27FC236}">
                <a16:creationId xmlns:a16="http://schemas.microsoft.com/office/drawing/2014/main" id="{531C9F64-10C8-45BE-8BBB-3D354FD5158E}"/>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CA4CF99A-041F-4317-8452-E725C5B4F330}"/>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6B0715FA-A856-41F7-87F4-120C38E0A225}" type="slidenum">
              <a:rPr lang="en-US" altLang="en-US" sz="1200">
                <a:latin typeface="Tahoma" panose="020B0604030504040204" pitchFamily="34" charset="0"/>
              </a:rPr>
              <a:pPr>
                <a:spcBef>
                  <a:spcPct val="0"/>
                </a:spcBef>
                <a:buClrTx/>
                <a:buSzTx/>
                <a:buFontTx/>
                <a:buNone/>
              </a:pPr>
              <a:t>53</a:t>
            </a:fld>
            <a:endParaRPr lang="en-US" altLang="en-US" sz="1200">
              <a:latin typeface="Tahoma" panose="020B060403050404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E989-68C5-4ED6-AAF3-476043104360}"/>
              </a:ext>
            </a:extLst>
          </p:cNvPr>
          <p:cNvSpPr>
            <a:spLocks noGrp="1"/>
          </p:cNvSpPr>
          <p:nvPr>
            <p:ph type="title"/>
          </p:nvPr>
        </p:nvSpPr>
        <p:spPr/>
        <p:txBody>
          <a:bodyPr/>
          <a:lstStyle/>
          <a:p>
            <a:pPr>
              <a:defRPr/>
            </a:pPr>
            <a:r>
              <a:rPr lang="en-US" altLang="en-US" dirty="0"/>
              <a:t>Resources</a:t>
            </a:r>
            <a:r>
              <a:rPr lang="en-US" altLang="en-US" sz="8000" dirty="0"/>
              <a:t> </a:t>
            </a:r>
            <a:r>
              <a:rPr lang="en-US" altLang="en-US" dirty="0"/>
              <a:t>(continued)</a:t>
            </a:r>
            <a:endParaRPr lang="en-US" dirty="0"/>
          </a:p>
        </p:txBody>
      </p:sp>
      <p:sp>
        <p:nvSpPr>
          <p:cNvPr id="3" name="Content Placeholder 2">
            <a:extLst>
              <a:ext uri="{FF2B5EF4-FFF2-40B4-BE49-F238E27FC236}">
                <a16:creationId xmlns:a16="http://schemas.microsoft.com/office/drawing/2014/main" id="{A9A890A1-1C6C-41CE-A4C8-158BD3EEEE5A}"/>
              </a:ext>
            </a:extLst>
          </p:cNvPr>
          <p:cNvSpPr>
            <a:spLocks noGrp="1"/>
          </p:cNvSpPr>
          <p:nvPr>
            <p:ph idx="1"/>
          </p:nvPr>
        </p:nvSpPr>
        <p:spPr/>
        <p:txBody>
          <a:bodyPr/>
          <a:lstStyle/>
          <a:p>
            <a:pPr eaLnBrk="1" hangingPunct="1">
              <a:defRPr/>
            </a:pPr>
            <a:r>
              <a:rPr lang="en-US" altLang="en-US" dirty="0"/>
              <a:t>Citizen Corps Programs</a:t>
            </a:r>
          </a:p>
          <a:p>
            <a:pPr marL="0" indent="0" algn="ctr" eaLnBrk="1" hangingPunct="1">
              <a:buFont typeface="Wingdings" panose="05000000000000000000" pitchFamily="2" charset="2"/>
              <a:buNone/>
              <a:defRPr/>
            </a:pPr>
            <a:r>
              <a:rPr lang="en-US" altLang="en-US" dirty="0">
                <a:hlinkClick r:id="rId2"/>
              </a:rPr>
              <a:t>www.citizencorps.gov</a:t>
            </a:r>
            <a:endParaRPr lang="en-US" altLang="en-US" dirty="0"/>
          </a:p>
          <a:p>
            <a:pPr marL="0" indent="0" algn="ctr" eaLnBrk="1" hangingPunct="1">
              <a:buFont typeface="Wingdings" panose="05000000000000000000" pitchFamily="2" charset="2"/>
              <a:buNone/>
              <a:defRPr/>
            </a:pPr>
            <a:endParaRPr lang="en-US" altLang="en-US" dirty="0"/>
          </a:p>
          <a:p>
            <a:pPr eaLnBrk="1" hangingPunct="1">
              <a:defRPr/>
            </a:pPr>
            <a:r>
              <a:rPr lang="en-US" altLang="en-US" dirty="0"/>
              <a:t>Volunteers in Police Service (VIPS)</a:t>
            </a:r>
          </a:p>
          <a:p>
            <a:pPr algn="ctr" eaLnBrk="1" hangingPunct="1">
              <a:buFont typeface="Wingdings" panose="05000000000000000000" pitchFamily="2" charset="2"/>
              <a:buNone/>
              <a:defRPr/>
            </a:pPr>
            <a:r>
              <a:rPr lang="en-US" altLang="en-US" dirty="0"/>
              <a:t>   </a:t>
            </a:r>
            <a:r>
              <a:rPr lang="en-US" altLang="en-US" dirty="0">
                <a:hlinkClick r:id="rId3"/>
              </a:rPr>
              <a:t>www.policevolunteers.org</a:t>
            </a:r>
            <a:endParaRPr lang="en-US" altLang="en-US" dirty="0"/>
          </a:p>
          <a:p>
            <a:pPr algn="ctr" eaLnBrk="1" hangingPunct="1">
              <a:lnSpc>
                <a:spcPct val="90000"/>
              </a:lnSpc>
              <a:buClr>
                <a:srgbClr val="000000"/>
              </a:buClr>
              <a:buFont typeface="Wingdings" panose="05000000000000000000" pitchFamily="2" charset="2"/>
              <a:buNone/>
              <a:defRPr/>
            </a:pPr>
            <a:endParaRPr lang="en-US" altLang="en-US" dirty="0"/>
          </a:p>
          <a:p>
            <a:pPr marL="0" indent="0" algn="ctr" eaLnBrk="1" hangingPunct="1">
              <a:buFont typeface="Wingdings" panose="05000000000000000000" pitchFamily="2" charset="2"/>
              <a:buNone/>
              <a:defRPr/>
            </a:pPr>
            <a:endParaRPr lang="en-US" altLang="en-US" dirty="0"/>
          </a:p>
          <a:p>
            <a:pPr>
              <a:defRPr/>
            </a:pPr>
            <a:endParaRPr lang="en-US" dirty="0"/>
          </a:p>
        </p:txBody>
      </p:sp>
      <p:sp>
        <p:nvSpPr>
          <p:cNvPr id="4" name="Footer Placeholder 3">
            <a:extLst>
              <a:ext uri="{FF2B5EF4-FFF2-40B4-BE49-F238E27FC236}">
                <a16:creationId xmlns:a16="http://schemas.microsoft.com/office/drawing/2014/main" id="{654F1A3D-8849-4795-A100-8F5AE1D98B82}"/>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91CCEEC4-8249-4608-A66F-F0B231C7EA6E}"/>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55ECC1DC-0EDD-413B-8F70-9BC975C1C16F}" type="slidenum">
              <a:rPr lang="en-US" altLang="en-US" sz="1200">
                <a:latin typeface="Tahoma" panose="020B0604030504040204" pitchFamily="34" charset="0"/>
              </a:rPr>
              <a:pPr>
                <a:spcBef>
                  <a:spcPct val="0"/>
                </a:spcBef>
                <a:buClrTx/>
                <a:buSzTx/>
                <a:buFontTx/>
                <a:buNone/>
              </a:pPr>
              <a:t>54</a:t>
            </a:fld>
            <a:endParaRPr lang="en-US" altLang="en-US" sz="1200">
              <a:latin typeface="Tahom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046F-9DEE-48B4-9129-38F6067B6E56}"/>
              </a:ext>
            </a:extLst>
          </p:cNvPr>
          <p:cNvSpPr>
            <a:spLocks noGrp="1"/>
          </p:cNvSpPr>
          <p:nvPr>
            <p:ph type="title"/>
          </p:nvPr>
        </p:nvSpPr>
        <p:spPr/>
        <p:txBody>
          <a:bodyPr/>
          <a:lstStyle/>
          <a:p>
            <a:pPr algn="r">
              <a:defRPr/>
            </a:pPr>
            <a:r>
              <a:rPr lang="en-US" dirty="0"/>
              <a:t>For More Information</a:t>
            </a:r>
          </a:p>
        </p:txBody>
      </p:sp>
      <p:sp>
        <p:nvSpPr>
          <p:cNvPr id="3" name="Content Placeholder 2">
            <a:extLst>
              <a:ext uri="{FF2B5EF4-FFF2-40B4-BE49-F238E27FC236}">
                <a16:creationId xmlns:a16="http://schemas.microsoft.com/office/drawing/2014/main" id="{48D30A33-DACF-4C23-81AB-CD6B66658D98}"/>
              </a:ext>
            </a:extLst>
          </p:cNvPr>
          <p:cNvSpPr>
            <a:spLocks noGrp="1"/>
          </p:cNvSpPr>
          <p:nvPr>
            <p:ph idx="1"/>
          </p:nvPr>
        </p:nvSpPr>
        <p:spPr/>
        <p:txBody>
          <a:bodyPr/>
          <a:lstStyle/>
          <a:p>
            <a:pPr marL="274320" indent="-274320" algn="r" eaLnBrk="1" fontAlgn="auto" hangingPunct="1">
              <a:lnSpc>
                <a:spcPct val="90000"/>
              </a:lnSpc>
              <a:spcAft>
                <a:spcPts val="0"/>
              </a:spcAft>
              <a:buClr>
                <a:schemeClr val="accent3"/>
              </a:buClr>
              <a:buFont typeface="Wingdings 3" pitchFamily="18" charset="2"/>
              <a:buNone/>
              <a:defRPr/>
            </a:pPr>
            <a:r>
              <a:rPr lang="en-US" b="1" dirty="0"/>
              <a:t>National Crime Prevention Council</a:t>
            </a:r>
          </a:p>
          <a:p>
            <a:pPr marL="274320" indent="-274320" algn="r" eaLnBrk="1" fontAlgn="auto" hangingPunct="1">
              <a:lnSpc>
                <a:spcPct val="90000"/>
              </a:lnSpc>
              <a:spcAft>
                <a:spcPts val="0"/>
              </a:spcAft>
              <a:buClr>
                <a:schemeClr val="accent3"/>
              </a:buClr>
              <a:buFont typeface="Wingdings 3" pitchFamily="18" charset="2"/>
              <a:buNone/>
              <a:defRPr/>
            </a:pPr>
            <a:r>
              <a:rPr lang="en-US" dirty="0"/>
              <a:t>2001 Jefferson Davis Highway </a:t>
            </a:r>
          </a:p>
          <a:p>
            <a:pPr marL="274320" indent="-274320" algn="r" eaLnBrk="1" fontAlgn="auto" hangingPunct="1">
              <a:lnSpc>
                <a:spcPct val="90000"/>
              </a:lnSpc>
              <a:spcAft>
                <a:spcPts val="0"/>
              </a:spcAft>
              <a:buClr>
                <a:schemeClr val="accent3"/>
              </a:buClr>
              <a:buFont typeface="Wingdings 3" pitchFamily="18" charset="2"/>
              <a:buNone/>
              <a:defRPr/>
            </a:pPr>
            <a:r>
              <a:rPr lang="en-US" dirty="0"/>
              <a:t>Suite 901 </a:t>
            </a:r>
          </a:p>
          <a:p>
            <a:pPr marL="274320" indent="-274320" algn="r" eaLnBrk="1" fontAlgn="auto" hangingPunct="1">
              <a:lnSpc>
                <a:spcPct val="90000"/>
              </a:lnSpc>
              <a:spcAft>
                <a:spcPts val="0"/>
              </a:spcAft>
              <a:buClr>
                <a:schemeClr val="accent3"/>
              </a:buClr>
              <a:buFont typeface="Wingdings 3" pitchFamily="18" charset="2"/>
              <a:buNone/>
              <a:defRPr/>
            </a:pPr>
            <a:r>
              <a:rPr lang="en-US" dirty="0"/>
              <a:t>Arlington, VA 22202 </a:t>
            </a:r>
          </a:p>
          <a:p>
            <a:pPr marL="274320" indent="-274320" algn="r" eaLnBrk="1" fontAlgn="auto" hangingPunct="1">
              <a:lnSpc>
                <a:spcPct val="90000"/>
              </a:lnSpc>
              <a:spcAft>
                <a:spcPts val="0"/>
              </a:spcAft>
              <a:buClr>
                <a:schemeClr val="accent3"/>
              </a:buClr>
              <a:buFont typeface="Wingdings 3" pitchFamily="18" charset="2"/>
              <a:buNone/>
              <a:defRPr/>
            </a:pPr>
            <a:r>
              <a:rPr lang="en-US" dirty="0"/>
              <a:t>202-466-6272</a:t>
            </a:r>
          </a:p>
          <a:p>
            <a:pPr marL="274320" indent="-274320" algn="r" eaLnBrk="1" fontAlgn="auto" hangingPunct="1">
              <a:lnSpc>
                <a:spcPct val="90000"/>
              </a:lnSpc>
              <a:spcAft>
                <a:spcPts val="0"/>
              </a:spcAft>
              <a:buClr>
                <a:schemeClr val="accent3"/>
              </a:buClr>
              <a:buFont typeface="Wingdings 3" pitchFamily="18" charset="2"/>
              <a:buNone/>
              <a:defRPr/>
            </a:pPr>
            <a:r>
              <a:rPr lang="en-US" dirty="0">
                <a:hlinkClick r:id="rId2"/>
              </a:rPr>
              <a:t>www.ncpc.org</a:t>
            </a:r>
            <a:r>
              <a:rPr lang="en-US" dirty="0"/>
              <a:t>  </a:t>
            </a:r>
          </a:p>
          <a:p>
            <a:pPr>
              <a:defRPr/>
            </a:pPr>
            <a:endParaRPr lang="en-US" dirty="0"/>
          </a:p>
        </p:txBody>
      </p:sp>
      <p:sp>
        <p:nvSpPr>
          <p:cNvPr id="4" name="Footer Placeholder 3">
            <a:extLst>
              <a:ext uri="{FF2B5EF4-FFF2-40B4-BE49-F238E27FC236}">
                <a16:creationId xmlns:a16="http://schemas.microsoft.com/office/drawing/2014/main" id="{C580E854-06EB-41FA-80DB-495033CBF113}"/>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22D9A410-2D8E-475B-A627-36AC47DA4CB7}"/>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47379AB6-A102-4A4A-A4E6-1AC92D8B861F}" type="slidenum">
              <a:rPr lang="en-US" altLang="en-US" sz="1200">
                <a:latin typeface="Tahoma" panose="020B0604030504040204" pitchFamily="34" charset="0"/>
              </a:rPr>
              <a:pPr>
                <a:spcBef>
                  <a:spcPct val="0"/>
                </a:spcBef>
                <a:buClrTx/>
                <a:buSzTx/>
                <a:buFontTx/>
                <a:buNone/>
              </a:pPr>
              <a:t>55</a:t>
            </a:fld>
            <a:endParaRPr lang="en-US" altLang="en-US" sz="1200">
              <a:latin typeface="Tahoma" panose="020B0604030504040204" pitchFamily="34" charset="0"/>
            </a:endParaRPr>
          </a:p>
        </p:txBody>
      </p:sp>
      <p:pic>
        <p:nvPicPr>
          <p:cNvPr id="92166" name="Picture 2" descr="http://northtexaskids.com/ntkblog/wp-content/uploads/2011/10/halloween-safety-tips-from-mcgruff-the-crime-dog.jpg">
            <a:extLst>
              <a:ext uri="{FF2B5EF4-FFF2-40B4-BE49-F238E27FC236}">
                <a16:creationId xmlns:a16="http://schemas.microsoft.com/office/drawing/2014/main" id="{2F188A26-59E9-48E8-9665-CCDFA1208A2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500" y="838200"/>
            <a:ext cx="25908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AD6750-3CBD-4B5D-8100-1E0BB95701F0}"/>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885A6653-A3B8-4424-82AC-F1418A933FE3}"/>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B10FBB0B-65E0-44E0-948A-8FDE44174A7B}" type="slidenum">
              <a:rPr lang="en-US" altLang="en-US" sz="1200">
                <a:latin typeface="Tahoma" panose="020B0604030504040204" pitchFamily="34" charset="0"/>
              </a:rPr>
              <a:pPr>
                <a:spcBef>
                  <a:spcPct val="0"/>
                </a:spcBef>
                <a:buClrTx/>
                <a:buSzTx/>
                <a:buFontTx/>
                <a:buNone/>
              </a:pPr>
              <a:t>6</a:t>
            </a:fld>
            <a:endParaRPr lang="en-US" altLang="en-US" sz="1200">
              <a:latin typeface="Tahoma" panose="020B0604030504040204" pitchFamily="34" charset="0"/>
            </a:endParaRPr>
          </a:p>
        </p:txBody>
      </p:sp>
      <p:sp>
        <p:nvSpPr>
          <p:cNvPr id="161794" name="Rectangle 2">
            <a:extLst>
              <a:ext uri="{FF2B5EF4-FFF2-40B4-BE49-F238E27FC236}">
                <a16:creationId xmlns:a16="http://schemas.microsoft.com/office/drawing/2014/main" id="{2ED3143D-9604-437A-8501-06EC82058CF6}"/>
              </a:ext>
            </a:extLst>
          </p:cNvPr>
          <p:cNvSpPr>
            <a:spLocks noGrp="1" noChangeArrowheads="1"/>
          </p:cNvSpPr>
          <p:nvPr>
            <p:ph type="title"/>
          </p:nvPr>
        </p:nvSpPr>
        <p:spPr/>
        <p:txBody>
          <a:bodyPr/>
          <a:lstStyle/>
          <a:p>
            <a:pPr eaLnBrk="1" hangingPunct="1">
              <a:defRPr/>
            </a:pPr>
            <a:r>
              <a:rPr lang="en-US" altLang="en-US" sz="3600"/>
              <a:t>Example of an Expanded Neighborhood Watch Program</a:t>
            </a:r>
          </a:p>
        </p:txBody>
      </p:sp>
      <p:sp>
        <p:nvSpPr>
          <p:cNvPr id="161795" name="Rectangle 3">
            <a:extLst>
              <a:ext uri="{FF2B5EF4-FFF2-40B4-BE49-F238E27FC236}">
                <a16:creationId xmlns:a16="http://schemas.microsoft.com/office/drawing/2014/main" id="{B3E45676-DF7A-4AC8-9E90-F5D129D198D6}"/>
              </a:ext>
            </a:extLst>
          </p:cNvPr>
          <p:cNvSpPr>
            <a:spLocks noGrp="1" noChangeArrowheads="1"/>
          </p:cNvSpPr>
          <p:nvPr>
            <p:ph type="body" idx="1"/>
          </p:nvPr>
        </p:nvSpPr>
        <p:spPr>
          <a:xfrm>
            <a:off x="457200" y="1752600"/>
            <a:ext cx="8229600" cy="4724400"/>
          </a:xfrm>
        </p:spPr>
        <p:txBody>
          <a:bodyPr/>
          <a:lstStyle/>
          <a:p>
            <a:pPr marL="0" indent="0" algn="ctr" eaLnBrk="1" hangingPunct="1">
              <a:lnSpc>
                <a:spcPct val="80000"/>
              </a:lnSpc>
              <a:spcBef>
                <a:spcPct val="0"/>
              </a:spcBef>
              <a:buFont typeface="Wingdings" panose="05000000000000000000" pitchFamily="2" charset="2"/>
              <a:buNone/>
              <a:defRPr/>
            </a:pPr>
            <a:r>
              <a:rPr lang="en-US" altLang="en-US"/>
              <a:t>The Niagara Falls Block Club Council has expanded the traditional Neighborhood Watch activities to include increasing community awareness as well as engagement.</a:t>
            </a:r>
          </a:p>
          <a:p>
            <a:pPr marL="0" indent="0" algn="ctr" eaLnBrk="1" hangingPunct="1">
              <a:lnSpc>
                <a:spcPct val="80000"/>
              </a:lnSpc>
              <a:spcBef>
                <a:spcPct val="0"/>
              </a:spcBef>
              <a:buFont typeface="Wingdings" panose="05000000000000000000" pitchFamily="2" charset="2"/>
              <a:buNone/>
              <a:defRPr/>
            </a:pPr>
            <a:endParaRPr lang="en-US" altLang="en-US"/>
          </a:p>
          <a:p>
            <a:pPr marL="0" indent="0" eaLnBrk="1" hangingPunct="1">
              <a:lnSpc>
                <a:spcPct val="80000"/>
              </a:lnSpc>
              <a:buFont typeface="Wingdings" panose="05000000000000000000" pitchFamily="2" charset="2"/>
              <a:buNone/>
              <a:defRPr/>
            </a:pPr>
            <a:endParaRPr lang="en-US" altLang="en-US" sz="1800"/>
          </a:p>
          <a:p>
            <a:pPr marL="0" indent="0" eaLnBrk="1" hangingPunct="1">
              <a:lnSpc>
                <a:spcPct val="80000"/>
              </a:lnSpc>
              <a:buFont typeface="Wingdings" panose="05000000000000000000" pitchFamily="2" charset="2"/>
              <a:buNone/>
              <a:defRPr/>
            </a:pPr>
            <a:r>
              <a:rPr lang="en-US" altLang="en-US" sz="1800" b="1"/>
              <a:t>Home Block Club Association</a:t>
            </a:r>
            <a:r>
              <a:rPr lang="en-US" altLang="en-US" sz="1800"/>
              <a:t> </a:t>
            </a:r>
          </a:p>
          <a:p>
            <a:pPr marL="0" indent="0" eaLnBrk="1" hangingPunct="1">
              <a:lnSpc>
                <a:spcPct val="80000"/>
              </a:lnSpc>
              <a:buFont typeface="Wingdings" panose="05000000000000000000" pitchFamily="2" charset="2"/>
              <a:buNone/>
              <a:defRPr/>
            </a:pPr>
            <a:r>
              <a:rPr lang="en-US" altLang="en-US" sz="1800"/>
              <a:t>Roger Spurback, President</a:t>
            </a:r>
          </a:p>
          <a:p>
            <a:pPr marL="0" indent="0" eaLnBrk="1" hangingPunct="1">
              <a:lnSpc>
                <a:spcPct val="80000"/>
              </a:lnSpc>
              <a:buFont typeface="Wingdings" panose="05000000000000000000" pitchFamily="2" charset="2"/>
              <a:buNone/>
              <a:defRPr/>
            </a:pPr>
            <a:r>
              <a:rPr lang="en-US" altLang="en-US" sz="1800"/>
              <a:t>2234 Forest Avenue</a:t>
            </a:r>
            <a:br>
              <a:rPr lang="en-US" altLang="en-US" sz="1800"/>
            </a:br>
            <a:r>
              <a:rPr lang="en-US" altLang="en-US" sz="1800"/>
              <a:t>Niagara Falls, NY 14301</a:t>
            </a:r>
          </a:p>
          <a:p>
            <a:pPr marL="0" indent="0" eaLnBrk="1" hangingPunct="1">
              <a:lnSpc>
                <a:spcPct val="80000"/>
              </a:lnSpc>
              <a:buFont typeface="Wingdings" panose="05000000000000000000" pitchFamily="2" charset="2"/>
              <a:buNone/>
              <a:defRPr/>
            </a:pPr>
            <a:r>
              <a:rPr lang="en-US" altLang="en-US" sz="1800"/>
              <a:t>716-285-5426</a:t>
            </a:r>
            <a:br>
              <a:rPr lang="en-US" altLang="en-US" sz="1800"/>
            </a:br>
            <a:r>
              <a:rPr lang="en-US" altLang="en-US" sz="1800">
                <a:hlinkClick r:id="rId3"/>
              </a:rPr>
              <a:t>rspurblockclub@aol.com</a:t>
            </a:r>
            <a:endParaRPr lang="en-US" altLang="en-US" sz="1800" b="1"/>
          </a:p>
          <a:p>
            <a:pPr marL="0" indent="0" eaLnBrk="1" hangingPunct="1">
              <a:lnSpc>
                <a:spcPct val="80000"/>
              </a:lnSpc>
              <a:defRPr/>
            </a:pPr>
            <a:endParaRPr lang="en-US" altLang="en-US" sz="1800" b="1"/>
          </a:p>
          <a:p>
            <a:pPr marL="0" indent="0" algn="ctr" eaLnBrk="1" hangingPunct="1">
              <a:lnSpc>
                <a:spcPct val="80000"/>
              </a:lnSpc>
              <a:spcBef>
                <a:spcPct val="0"/>
              </a:spcBef>
              <a:buFont typeface="Wingdings" panose="05000000000000000000" pitchFamily="2" charset="2"/>
              <a:buNone/>
              <a:defRPr/>
            </a:pPr>
            <a:endParaRPr lang="en-US"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B61D4D-1D46-41C9-A222-1785CA17517C}"/>
              </a:ext>
            </a:extLst>
          </p:cNvPr>
          <p:cNvSpPr>
            <a:spLocks noGrp="1"/>
          </p:cNvSpPr>
          <p:nvPr>
            <p:ph type="ftr" sz="quarter" idx="10"/>
          </p:nvPr>
        </p:nvSpPr>
        <p:spPr/>
        <p:txBody>
          <a:bodyPr/>
          <a:lstStyle/>
          <a:p>
            <a:pPr>
              <a:defRPr/>
            </a:pPr>
            <a:r>
              <a:rPr lang="en-US" altLang="en-US"/>
              <a:t>2014 ©National Crime Prevention Council  www.ncpc.org</a:t>
            </a:r>
          </a:p>
        </p:txBody>
      </p:sp>
      <p:sp>
        <p:nvSpPr>
          <p:cNvPr id="5" name="Slide Number Placeholder 4">
            <a:extLst>
              <a:ext uri="{FF2B5EF4-FFF2-40B4-BE49-F238E27FC236}">
                <a16:creationId xmlns:a16="http://schemas.microsoft.com/office/drawing/2014/main" id="{232E17C6-76A0-4436-862E-5A6B562559DA}"/>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C7C8EC40-E632-4764-9969-46F31406192F}" type="slidenum">
              <a:rPr lang="en-US" altLang="en-US" sz="1200">
                <a:latin typeface="Tahoma" panose="020B0604030504040204" pitchFamily="34" charset="0"/>
              </a:rPr>
              <a:pPr>
                <a:spcBef>
                  <a:spcPct val="0"/>
                </a:spcBef>
                <a:buClrTx/>
                <a:buSzTx/>
                <a:buFontTx/>
                <a:buNone/>
              </a:pPr>
              <a:t>7</a:t>
            </a:fld>
            <a:endParaRPr lang="en-US" altLang="en-US" sz="1200">
              <a:latin typeface="Tahoma" panose="020B0604030504040204" pitchFamily="34" charset="0"/>
            </a:endParaRPr>
          </a:p>
        </p:txBody>
      </p:sp>
      <p:sp>
        <p:nvSpPr>
          <p:cNvPr id="163842" name="Rectangle 2">
            <a:extLst>
              <a:ext uri="{FF2B5EF4-FFF2-40B4-BE49-F238E27FC236}">
                <a16:creationId xmlns:a16="http://schemas.microsoft.com/office/drawing/2014/main" id="{30227818-101A-4D73-B748-13B913E23D8D}"/>
              </a:ext>
            </a:extLst>
          </p:cNvPr>
          <p:cNvSpPr>
            <a:spLocks noGrp="1" noChangeArrowheads="1"/>
          </p:cNvSpPr>
          <p:nvPr>
            <p:ph type="title"/>
          </p:nvPr>
        </p:nvSpPr>
        <p:spPr>
          <a:xfrm>
            <a:off x="609600" y="2309018"/>
            <a:ext cx="7924800" cy="2239963"/>
          </a:xfrm>
        </p:spPr>
        <p:txBody>
          <a:bodyPr/>
          <a:lstStyle/>
          <a:p>
            <a:pPr eaLnBrk="1" hangingPunct="1">
              <a:defRPr/>
            </a:pPr>
            <a:r>
              <a:rPr lang="en-US" altLang="en-US" dirty="0"/>
              <a:t>Maintaining and Strengthening </a:t>
            </a:r>
            <a:br>
              <a:rPr lang="en-US" altLang="en-US" dirty="0"/>
            </a:br>
            <a:r>
              <a:rPr lang="en-US" altLang="en-US" dirty="0"/>
              <a:t>Your Neighborhood Watch Program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C8D8DD75-A42B-4269-91F1-8E837D460972}"/>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95EA6E09-98C0-4483-9776-EF14EFDC8CDB}"/>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74A284EB-6A3E-4862-A3EC-DC94FD5D1B9B}" type="slidenum">
              <a:rPr lang="en-US" altLang="en-US" sz="1200">
                <a:latin typeface="Tahoma" panose="020B0604030504040204" pitchFamily="34" charset="0"/>
              </a:rPr>
              <a:pPr>
                <a:spcBef>
                  <a:spcPct val="0"/>
                </a:spcBef>
                <a:buClrTx/>
                <a:buSzTx/>
                <a:buFontTx/>
                <a:buNone/>
              </a:pPr>
              <a:t>8</a:t>
            </a:fld>
            <a:endParaRPr lang="en-US" altLang="en-US" sz="1200">
              <a:latin typeface="Tahoma" panose="020B0604030504040204" pitchFamily="34" charset="0"/>
            </a:endParaRPr>
          </a:p>
        </p:txBody>
      </p:sp>
      <p:sp>
        <p:nvSpPr>
          <p:cNvPr id="109570" name="Rectangle 2">
            <a:extLst>
              <a:ext uri="{FF2B5EF4-FFF2-40B4-BE49-F238E27FC236}">
                <a16:creationId xmlns:a16="http://schemas.microsoft.com/office/drawing/2014/main" id="{4F57556A-FD72-4B40-98F3-9231A5B5332E}"/>
              </a:ext>
            </a:extLst>
          </p:cNvPr>
          <p:cNvSpPr>
            <a:spLocks noGrp="1" noChangeArrowheads="1"/>
          </p:cNvSpPr>
          <p:nvPr>
            <p:ph type="title"/>
          </p:nvPr>
        </p:nvSpPr>
        <p:spPr/>
        <p:txBody>
          <a:bodyPr/>
          <a:lstStyle/>
          <a:p>
            <a:pPr eaLnBrk="1" hangingPunct="1">
              <a:defRPr/>
            </a:pPr>
            <a:r>
              <a:rPr lang="en-US" altLang="en-US" sz="4400"/>
              <a:t>Seek Help From </a:t>
            </a:r>
            <a:br>
              <a:rPr lang="en-US" altLang="en-US" sz="4400"/>
            </a:br>
            <a:r>
              <a:rPr lang="en-US" altLang="en-US" sz="4400"/>
              <a:t>Other Organizations</a:t>
            </a:r>
          </a:p>
        </p:txBody>
      </p:sp>
      <p:sp>
        <p:nvSpPr>
          <p:cNvPr id="109571" name="Rectangle 3">
            <a:extLst>
              <a:ext uri="{FF2B5EF4-FFF2-40B4-BE49-F238E27FC236}">
                <a16:creationId xmlns:a16="http://schemas.microsoft.com/office/drawing/2014/main" id="{C9CC2361-A76F-4DC7-8703-895A058B7CBE}"/>
              </a:ext>
            </a:extLst>
          </p:cNvPr>
          <p:cNvSpPr>
            <a:spLocks noGrp="1" noChangeArrowheads="1"/>
          </p:cNvSpPr>
          <p:nvPr>
            <p:ph type="body" idx="1"/>
          </p:nvPr>
        </p:nvSpPr>
        <p:spPr>
          <a:xfrm>
            <a:off x="381000" y="1905000"/>
            <a:ext cx="8305800" cy="4495800"/>
          </a:xfrm>
        </p:spPr>
        <p:txBody>
          <a:bodyPr/>
          <a:lstStyle/>
          <a:p>
            <a:pPr eaLnBrk="1" hangingPunct="1">
              <a:lnSpc>
                <a:spcPct val="90000"/>
              </a:lnSpc>
              <a:defRPr/>
            </a:pPr>
            <a:r>
              <a:rPr lang="en-US" altLang="en-US"/>
              <a:t>Talk to other Neighborhood Watch groups in the area. </a:t>
            </a:r>
          </a:p>
          <a:p>
            <a:pPr eaLnBrk="1" hangingPunct="1">
              <a:lnSpc>
                <a:spcPct val="90000"/>
              </a:lnSpc>
              <a:defRPr/>
            </a:pPr>
            <a:r>
              <a:rPr lang="en-US" altLang="en-US"/>
              <a:t>Talk with local PTAs, tenants’ groups, community service organizations, social clubs, faith groups, public and mental health associations, taxpayers’ groups, and  homeowners’ associations (among others) for help and ideas in sustaining and preserving activities. </a:t>
            </a:r>
          </a:p>
        </p:txBody>
      </p:sp>
      <p:sp>
        <p:nvSpPr>
          <p:cNvPr id="22534" name="AutoShape 4">
            <a:hlinkClick r:id="rId2" action="ppaction://hlinkfile" highlightClick="1"/>
            <a:extLst>
              <a:ext uri="{FF2B5EF4-FFF2-40B4-BE49-F238E27FC236}">
                <a16:creationId xmlns:a16="http://schemas.microsoft.com/office/drawing/2014/main" id="{3202FADD-43B4-484E-AD06-EDB728950307}"/>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F6DD511C-3F3E-4749-BF57-7945FDCDA680}"/>
              </a:ext>
            </a:extLst>
          </p:cNvPr>
          <p:cNvSpPr>
            <a:spLocks noGrp="1"/>
          </p:cNvSpPr>
          <p:nvPr>
            <p:ph type="ftr" sz="quarter" idx="10"/>
          </p:nvPr>
        </p:nvSpPr>
        <p:spPr/>
        <p:txBody>
          <a:bodyPr/>
          <a:lstStyle/>
          <a:p>
            <a:pPr>
              <a:defRPr/>
            </a:pPr>
            <a:r>
              <a:rPr lang="en-US" altLang="en-US"/>
              <a:t>2014 ©National Crime Prevention Council  www.ncpc.org</a:t>
            </a:r>
          </a:p>
        </p:txBody>
      </p:sp>
      <p:sp>
        <p:nvSpPr>
          <p:cNvPr id="6" name="Slide Number Placeholder 4">
            <a:extLst>
              <a:ext uri="{FF2B5EF4-FFF2-40B4-BE49-F238E27FC236}">
                <a16:creationId xmlns:a16="http://schemas.microsoft.com/office/drawing/2014/main" id="{24905C28-BD0B-452A-8720-8F6FD0E8C6EF}"/>
              </a:ext>
            </a:extLst>
          </p:cNvPr>
          <p:cNvSpPr>
            <a:spLocks noGrp="1"/>
          </p:cNvSpPr>
          <p:nvPr>
            <p:ph type="sldNum" sz="quarter" idx="11"/>
          </p:nvPr>
        </p:nvSpPr>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fld id="{EABBB9BB-2D6E-4B0B-97D6-6A56E2DA9F7D}" type="slidenum">
              <a:rPr lang="en-US" altLang="en-US" sz="1200">
                <a:latin typeface="Tahoma" panose="020B0604030504040204" pitchFamily="34" charset="0"/>
              </a:rPr>
              <a:pPr>
                <a:spcBef>
                  <a:spcPct val="0"/>
                </a:spcBef>
                <a:buClrTx/>
                <a:buSzTx/>
                <a:buFontTx/>
                <a:buNone/>
              </a:pPr>
              <a:t>9</a:t>
            </a:fld>
            <a:endParaRPr lang="en-US" altLang="en-US" sz="1200">
              <a:latin typeface="Tahoma" panose="020B0604030504040204" pitchFamily="34" charset="0"/>
            </a:endParaRPr>
          </a:p>
        </p:txBody>
      </p:sp>
      <p:sp>
        <p:nvSpPr>
          <p:cNvPr id="55298" name="Rectangle 2">
            <a:extLst>
              <a:ext uri="{FF2B5EF4-FFF2-40B4-BE49-F238E27FC236}">
                <a16:creationId xmlns:a16="http://schemas.microsoft.com/office/drawing/2014/main" id="{0088D495-2D05-4FA4-BE67-97F3756178B7}"/>
              </a:ext>
            </a:extLst>
          </p:cNvPr>
          <p:cNvSpPr>
            <a:spLocks noGrp="1" noChangeArrowheads="1"/>
          </p:cNvSpPr>
          <p:nvPr>
            <p:ph type="title"/>
          </p:nvPr>
        </p:nvSpPr>
        <p:spPr/>
        <p:txBody>
          <a:bodyPr/>
          <a:lstStyle/>
          <a:p>
            <a:pPr eaLnBrk="1" hangingPunct="1">
              <a:defRPr/>
            </a:pPr>
            <a:r>
              <a:rPr lang="en-US" altLang="en-US" sz="4400"/>
              <a:t>Community Assessments</a:t>
            </a:r>
          </a:p>
        </p:txBody>
      </p:sp>
      <p:sp>
        <p:nvSpPr>
          <p:cNvPr id="55299" name="Rectangle 3">
            <a:extLst>
              <a:ext uri="{FF2B5EF4-FFF2-40B4-BE49-F238E27FC236}">
                <a16:creationId xmlns:a16="http://schemas.microsoft.com/office/drawing/2014/main" id="{26DD12A7-0C86-4CC4-B5A0-A7278376B526}"/>
              </a:ext>
            </a:extLst>
          </p:cNvPr>
          <p:cNvSpPr>
            <a:spLocks noGrp="1" noChangeArrowheads="1"/>
          </p:cNvSpPr>
          <p:nvPr>
            <p:ph type="body" idx="1"/>
          </p:nvPr>
        </p:nvSpPr>
        <p:spPr>
          <a:xfrm>
            <a:off x="304800" y="1295400"/>
            <a:ext cx="7924800" cy="4267200"/>
          </a:xfrm>
        </p:spPr>
        <p:txBody>
          <a:bodyPr/>
          <a:lstStyle/>
          <a:p>
            <a:pPr eaLnBrk="1" hangingPunct="1">
              <a:defRPr/>
            </a:pPr>
            <a:r>
              <a:rPr lang="en-US" altLang="en-US"/>
              <a:t>Ask your local police department or sheriff’s office for a map of your area. You can use this both to define the boundaries of your Neighborhood Watch program and to map crime. </a:t>
            </a:r>
          </a:p>
          <a:p>
            <a:pPr eaLnBrk="1" hangingPunct="1">
              <a:defRPr/>
            </a:pPr>
            <a:r>
              <a:rPr lang="en-US" altLang="en-US"/>
              <a:t>Ask your local police department for statistics on crime in your community and whether it has done any crime mapping or crime analysis of your neighborhood</a:t>
            </a:r>
            <a:r>
              <a:rPr lang="en-US" altLang="en-US" sz="2800"/>
              <a:t>. </a:t>
            </a:r>
            <a:r>
              <a:rPr lang="en-US" altLang="en-US"/>
              <a:t>If so, ask to see the results.</a:t>
            </a:r>
          </a:p>
        </p:txBody>
      </p:sp>
      <p:sp>
        <p:nvSpPr>
          <p:cNvPr id="23558" name="AutoShape 4">
            <a:hlinkClick r:id="rId3" action="ppaction://hlinkfile" highlightClick="1"/>
            <a:extLst>
              <a:ext uri="{FF2B5EF4-FFF2-40B4-BE49-F238E27FC236}">
                <a16:creationId xmlns:a16="http://schemas.microsoft.com/office/drawing/2014/main" id="{96897E50-D692-4D84-98AC-EEB106D418E7}"/>
              </a:ext>
            </a:extLst>
          </p:cNvPr>
          <p:cNvSpPr>
            <a:spLocks noChangeArrowheads="1"/>
          </p:cNvSpPr>
          <p:nvPr/>
        </p:nvSpPr>
        <p:spPr bwMode="auto">
          <a:xfrm>
            <a:off x="8686800" y="5791200"/>
            <a:ext cx="457200" cy="1066800"/>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lr>
                <a:schemeClr val="hlink"/>
              </a:buClr>
              <a:buFont typeface="Wingdings" panose="05000000000000000000" pitchFamily="2" charset="2"/>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a:latin typeface="Tahoma" panose="020B0604030504040204" pitchFamily="34" charset="0"/>
            </a:endParaRPr>
          </a:p>
        </p:txBody>
      </p:sp>
    </p:spTree>
  </p:cSld>
  <p:clrMapOvr>
    <a:masterClrMapping/>
  </p:clrMapOvr>
</p:sld>
</file>

<file path=ppt/theme/theme1.xml><?xml version="1.0" encoding="utf-8"?>
<a:theme xmlns:a="http://schemas.openxmlformats.org/drawingml/2006/main" name="Slit">
  <a:themeElements>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fontScheme name="Sli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1885</TotalTime>
  <Words>4154</Words>
  <Application>Microsoft Office PowerPoint</Application>
  <PresentationFormat>On-screen Show (4:3)</PresentationFormat>
  <Paragraphs>413</Paragraphs>
  <Slides>55</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2" baseType="lpstr">
      <vt:lpstr>Arial</vt:lpstr>
      <vt:lpstr>Tahoma</vt:lpstr>
      <vt:lpstr>Times New Roman</vt:lpstr>
      <vt:lpstr>Wingdings</vt:lpstr>
      <vt:lpstr>Wingdings 3</vt:lpstr>
      <vt:lpstr>Slit</vt:lpstr>
      <vt:lpstr>Photo Editor Photo</vt:lpstr>
      <vt:lpstr>Neighborhood Watch  Part 2</vt:lpstr>
      <vt:lpstr>Goal of Presentation</vt:lpstr>
      <vt:lpstr>Objectives</vt:lpstr>
      <vt:lpstr>Neighborhood Watch Works</vt:lpstr>
      <vt:lpstr>Neighborhood Watch Background</vt:lpstr>
      <vt:lpstr>Example of an Expanded Neighborhood Watch Program</vt:lpstr>
      <vt:lpstr>Maintaining and Strengthening  Your Neighborhood Watch Program</vt:lpstr>
      <vt:lpstr>Seek Help From  Other Organizations</vt:lpstr>
      <vt:lpstr>Community Assessments</vt:lpstr>
      <vt:lpstr>Consider a  Neighborhood Assessment</vt:lpstr>
      <vt:lpstr>Community Assessments</vt:lpstr>
      <vt:lpstr>Community Assessments (continued)</vt:lpstr>
      <vt:lpstr>Community Assessments (continued)</vt:lpstr>
      <vt:lpstr>Crime Prevention Through Environmental Design</vt:lpstr>
      <vt:lpstr>CPTED Principles</vt:lpstr>
      <vt:lpstr>Crime Prevention Through Environmental Design (continued)</vt:lpstr>
      <vt:lpstr>Safe or Unsafe –  Residential Street</vt:lpstr>
      <vt:lpstr>Safe or Unsafe –  Open Space</vt:lpstr>
      <vt:lpstr>Strategies to Keep Your Neighborhood Watch Strong</vt:lpstr>
      <vt:lpstr>A Lasting Neighborhood Watch…</vt:lpstr>
      <vt:lpstr>PowerPoint Presentation</vt:lpstr>
      <vt:lpstr>A Lasting Neighborhood Watch (continued)</vt:lpstr>
      <vt:lpstr>A Lasting Neighborhood Watch (continued)</vt:lpstr>
      <vt:lpstr>A Lasting Neighborhood Watch (continued)</vt:lpstr>
      <vt:lpstr>A Lasting Neighborhood Watch (continued)</vt:lpstr>
      <vt:lpstr>PowerPoint Presentation</vt:lpstr>
      <vt:lpstr>Examples of Citizen Patrol Groups (continued)</vt:lpstr>
      <vt:lpstr>What Else Can  Neighborhood Watch Do?</vt:lpstr>
      <vt:lpstr>What Else Can Neighborhood Watch Do? (continued)</vt:lpstr>
      <vt:lpstr>Expanding the Scope</vt:lpstr>
      <vt:lpstr>PowerPoint Presentation</vt:lpstr>
      <vt:lpstr>Overview of Homeland Security </vt:lpstr>
      <vt:lpstr>Homeland Security and Neighborhood Watch </vt:lpstr>
      <vt:lpstr>Homeland Security and Neighborhood Watch (continued)</vt:lpstr>
      <vt:lpstr>Homeland Security and Neighborhood Watch (continued)</vt:lpstr>
      <vt:lpstr>An Example</vt:lpstr>
      <vt:lpstr>An Example </vt:lpstr>
      <vt:lpstr>The Crime Prevention Framework</vt:lpstr>
      <vt:lpstr>Community Preparedness</vt:lpstr>
      <vt:lpstr>Disaster/Emergency Preparedness </vt:lpstr>
      <vt:lpstr>Disaster/Emergency Preparedness (continued)</vt:lpstr>
      <vt:lpstr>Everyone Can Play A Role</vt:lpstr>
      <vt:lpstr>PowerPoint Presentation</vt:lpstr>
      <vt:lpstr>About NCPC – www.ncpc.org</vt:lpstr>
      <vt:lpstr>Resources from NCPC www.ncpc.org Click on  “Home and Neighborhood Safety”</vt:lpstr>
      <vt:lpstr>Resources from NCPC </vt:lpstr>
      <vt:lpstr>Celebrate Safe Communities www.celebratesafecommunities.org </vt:lpstr>
      <vt:lpstr>Celebrate Safe Communities </vt:lpstr>
      <vt:lpstr>Resources</vt:lpstr>
      <vt:lpstr>Resources (continued)</vt:lpstr>
      <vt:lpstr>Government Resources</vt:lpstr>
      <vt:lpstr>Government Resources (continued)</vt:lpstr>
      <vt:lpstr>Resources (continued)</vt:lpstr>
      <vt:lpstr>Resources (continued)</vt:lpstr>
      <vt:lpstr>For More Information</vt:lpstr>
    </vt:vector>
  </TitlesOfParts>
  <Company>NCPC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Mtaylor</dc:creator>
  <cp:lastModifiedBy>Chelsea Rider</cp:lastModifiedBy>
  <cp:revision>174</cp:revision>
  <cp:lastPrinted>2014-11-12T15:27:28Z</cp:lastPrinted>
  <dcterms:created xsi:type="dcterms:W3CDTF">2004-12-07T18:59:25Z</dcterms:created>
  <dcterms:modified xsi:type="dcterms:W3CDTF">2021-04-27T21:04:05Z</dcterms:modified>
</cp:coreProperties>
</file>